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63" r:id="rId7"/>
    <p:sldId id="262" r:id="rId8"/>
    <p:sldId id="272" r:id="rId9"/>
    <p:sldId id="260" r:id="rId10"/>
    <p:sldId id="261" r:id="rId11"/>
    <p:sldId id="267" r:id="rId12"/>
    <p:sldId id="268" r:id="rId13"/>
    <p:sldId id="265" r:id="rId14"/>
    <p:sldId id="259" r:id="rId15"/>
    <p:sldId id="266" r:id="rId16"/>
    <p:sldId id="273" r:id="rId17"/>
    <p:sldId id="269" r:id="rId18"/>
    <p:sldId id="274" r:id="rId19"/>
    <p:sldId id="271"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646" autoAdjust="0"/>
  </p:normalViewPr>
  <p:slideViewPr>
    <p:cSldViewPr snapToGrid="0">
      <p:cViewPr varScale="1">
        <p:scale>
          <a:sx n="54" d="100"/>
          <a:sy n="54" d="100"/>
        </p:scale>
        <p:origin x="11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9CC04-3BA4-4D6C-9A02-61FD0F73EF7D}" type="datetimeFigureOut">
              <a:rPr lang="en-US" smtClean="0"/>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0B52F-9913-4C12-B03D-9DC40DB0FA30}" type="slidenum">
              <a:rPr lang="en-US" smtClean="0"/>
              <a:t>‹#›</a:t>
            </a:fld>
            <a:endParaRPr lang="en-US"/>
          </a:p>
        </p:txBody>
      </p:sp>
    </p:spTree>
    <p:extLst>
      <p:ext uri="{BB962C8B-B14F-4D97-AF65-F5344CB8AC3E}">
        <p14:creationId xmlns:p14="http://schemas.microsoft.com/office/powerpoint/2010/main" val="3411736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project, my name and </a:t>
            </a:r>
            <a:r>
              <a:rPr lang="en-US" dirty="0" err="1"/>
              <a:t>Osmar</a:t>
            </a:r>
            <a:r>
              <a:rPr lang="en-US" dirty="0"/>
              <a:t> and research group. </a:t>
            </a:r>
          </a:p>
          <a:p>
            <a:endParaRPr lang="en-US" dirty="0"/>
          </a:p>
        </p:txBody>
      </p:sp>
      <p:sp>
        <p:nvSpPr>
          <p:cNvPr id="4" name="Slide Number Placeholder 3"/>
          <p:cNvSpPr>
            <a:spLocks noGrp="1"/>
          </p:cNvSpPr>
          <p:nvPr>
            <p:ph type="sldNum" sz="quarter" idx="5"/>
          </p:nvPr>
        </p:nvSpPr>
        <p:spPr/>
        <p:txBody>
          <a:bodyPr/>
          <a:lstStyle/>
          <a:p>
            <a:fld id="{D0D0B52F-9913-4C12-B03D-9DC40DB0FA30}" type="slidenum">
              <a:rPr lang="en-US" smtClean="0"/>
              <a:t>1</a:t>
            </a:fld>
            <a:endParaRPr lang="en-US"/>
          </a:p>
        </p:txBody>
      </p:sp>
    </p:spTree>
    <p:extLst>
      <p:ext uri="{BB962C8B-B14F-4D97-AF65-F5344CB8AC3E}">
        <p14:creationId xmlns:p14="http://schemas.microsoft.com/office/powerpoint/2010/main" val="111254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Led us to the final overall process that could occur in nature, the biological and chemical processes coupled </a:t>
            </a:r>
          </a:p>
          <a:p>
            <a:r>
              <a:rPr lang="en-US" dirty="0"/>
              <a:t>- Quinones constantly being regenerated from reducing the nitroaromatic</a:t>
            </a:r>
          </a:p>
        </p:txBody>
      </p:sp>
      <p:sp>
        <p:nvSpPr>
          <p:cNvPr id="4" name="Slide Number Placeholder 3"/>
          <p:cNvSpPr>
            <a:spLocks noGrp="1"/>
          </p:cNvSpPr>
          <p:nvPr>
            <p:ph type="sldNum" sz="quarter" idx="5"/>
          </p:nvPr>
        </p:nvSpPr>
        <p:spPr/>
        <p:txBody>
          <a:bodyPr/>
          <a:lstStyle/>
          <a:p>
            <a:fld id="{D0D0B52F-9913-4C12-B03D-9DC40DB0FA30}" type="slidenum">
              <a:rPr lang="en-US" smtClean="0"/>
              <a:t>10</a:t>
            </a:fld>
            <a:endParaRPr lang="en-US"/>
          </a:p>
        </p:txBody>
      </p:sp>
    </p:spTree>
    <p:extLst>
      <p:ext uri="{BB962C8B-B14F-4D97-AF65-F5344CB8AC3E}">
        <p14:creationId xmlns:p14="http://schemas.microsoft.com/office/powerpoint/2010/main" val="398049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this apply to natural organic matter ?</a:t>
            </a:r>
          </a:p>
        </p:txBody>
      </p:sp>
      <p:sp>
        <p:nvSpPr>
          <p:cNvPr id="4" name="Slide Number Placeholder 3"/>
          <p:cNvSpPr>
            <a:spLocks noGrp="1"/>
          </p:cNvSpPr>
          <p:nvPr>
            <p:ph type="sldNum" sz="quarter" idx="5"/>
          </p:nvPr>
        </p:nvSpPr>
        <p:spPr/>
        <p:txBody>
          <a:bodyPr/>
          <a:lstStyle/>
          <a:p>
            <a:fld id="{D0D0B52F-9913-4C12-B03D-9DC40DB0FA30}" type="slidenum">
              <a:rPr lang="en-US" smtClean="0"/>
              <a:t>11</a:t>
            </a:fld>
            <a:endParaRPr lang="en-US"/>
          </a:p>
        </p:txBody>
      </p:sp>
    </p:spTree>
    <p:extLst>
      <p:ext uri="{BB962C8B-B14F-4D97-AF65-F5344CB8AC3E}">
        <p14:creationId xmlns:p14="http://schemas.microsoft.com/office/powerpoint/2010/main" val="37752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Here are the nitroaromatics we tested for the overall process</a:t>
            </a:r>
          </a:p>
        </p:txBody>
      </p:sp>
      <p:sp>
        <p:nvSpPr>
          <p:cNvPr id="4" name="Slide Number Placeholder 3"/>
          <p:cNvSpPr>
            <a:spLocks noGrp="1"/>
          </p:cNvSpPr>
          <p:nvPr>
            <p:ph type="sldNum" sz="quarter" idx="5"/>
          </p:nvPr>
        </p:nvSpPr>
        <p:spPr/>
        <p:txBody>
          <a:bodyPr/>
          <a:lstStyle/>
          <a:p>
            <a:fld id="{D0D0B52F-9913-4C12-B03D-9DC40DB0FA30}" type="slidenum">
              <a:rPr lang="en-US" smtClean="0"/>
              <a:t>12</a:t>
            </a:fld>
            <a:endParaRPr lang="en-US"/>
          </a:p>
        </p:txBody>
      </p:sp>
    </p:spTree>
    <p:extLst>
      <p:ext uri="{BB962C8B-B14F-4D97-AF65-F5344CB8AC3E}">
        <p14:creationId xmlns:p14="http://schemas.microsoft.com/office/powerpoint/2010/main" val="3388778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it can!</a:t>
            </a:r>
          </a:p>
        </p:txBody>
      </p:sp>
      <p:sp>
        <p:nvSpPr>
          <p:cNvPr id="4" name="Slide Number Placeholder 3"/>
          <p:cNvSpPr>
            <a:spLocks noGrp="1"/>
          </p:cNvSpPr>
          <p:nvPr>
            <p:ph type="sldNum" sz="quarter" idx="5"/>
          </p:nvPr>
        </p:nvSpPr>
        <p:spPr/>
        <p:txBody>
          <a:bodyPr/>
          <a:lstStyle/>
          <a:p>
            <a:fld id="{D0D0B52F-9913-4C12-B03D-9DC40DB0FA30}" type="slidenum">
              <a:rPr lang="en-US" smtClean="0"/>
              <a:t>13</a:t>
            </a:fld>
            <a:endParaRPr lang="en-US"/>
          </a:p>
        </p:txBody>
      </p:sp>
    </p:spTree>
    <p:extLst>
      <p:ext uri="{BB962C8B-B14F-4D97-AF65-F5344CB8AC3E}">
        <p14:creationId xmlns:p14="http://schemas.microsoft.com/office/powerpoint/2010/main" val="3558416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0B52F-9913-4C12-B03D-9DC40DB0FA30}" type="slidenum">
              <a:rPr lang="en-US" smtClean="0"/>
              <a:t>15</a:t>
            </a:fld>
            <a:endParaRPr lang="en-US"/>
          </a:p>
        </p:txBody>
      </p:sp>
    </p:spTree>
    <p:extLst>
      <p:ext uri="{BB962C8B-B14F-4D97-AF65-F5344CB8AC3E}">
        <p14:creationId xmlns:p14="http://schemas.microsoft.com/office/powerpoint/2010/main" val="5784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0B52F-9913-4C12-B03D-9DC40DB0FA30}" type="slidenum">
              <a:rPr lang="en-US" smtClean="0"/>
              <a:t>16</a:t>
            </a:fld>
            <a:endParaRPr lang="en-US"/>
          </a:p>
        </p:txBody>
      </p:sp>
    </p:spTree>
    <p:extLst>
      <p:ext uri="{BB962C8B-B14F-4D97-AF65-F5344CB8AC3E}">
        <p14:creationId xmlns:p14="http://schemas.microsoft.com/office/powerpoint/2010/main" val="316609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what IMCs are and how they are being used by the military because they are much more temperature and shock resistant, point out NO2 groups and how they are hard to degrade. </a:t>
            </a:r>
          </a:p>
        </p:txBody>
      </p:sp>
      <p:sp>
        <p:nvSpPr>
          <p:cNvPr id="4" name="Slide Number Placeholder 3"/>
          <p:cNvSpPr>
            <a:spLocks noGrp="1"/>
          </p:cNvSpPr>
          <p:nvPr>
            <p:ph type="sldNum" sz="quarter" idx="5"/>
          </p:nvPr>
        </p:nvSpPr>
        <p:spPr/>
        <p:txBody>
          <a:bodyPr/>
          <a:lstStyle/>
          <a:p>
            <a:fld id="{D0D0B52F-9913-4C12-B03D-9DC40DB0FA30}" type="slidenum">
              <a:rPr lang="en-US" smtClean="0"/>
              <a:t>2</a:t>
            </a:fld>
            <a:endParaRPr lang="en-US"/>
          </a:p>
        </p:txBody>
      </p:sp>
    </p:spTree>
    <p:extLst>
      <p:ext uri="{BB962C8B-B14F-4D97-AF65-F5344CB8AC3E}">
        <p14:creationId xmlns:p14="http://schemas.microsoft.com/office/powerpoint/2010/main" val="418761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how nitroaromatics can end up in environment, through diffusion into our saturated soils as well as wash away into our surface water. </a:t>
            </a:r>
          </a:p>
        </p:txBody>
      </p:sp>
      <p:sp>
        <p:nvSpPr>
          <p:cNvPr id="4" name="Slide Number Placeholder 3"/>
          <p:cNvSpPr>
            <a:spLocks noGrp="1"/>
          </p:cNvSpPr>
          <p:nvPr>
            <p:ph type="sldNum" sz="quarter" idx="5"/>
          </p:nvPr>
        </p:nvSpPr>
        <p:spPr/>
        <p:txBody>
          <a:bodyPr/>
          <a:lstStyle/>
          <a:p>
            <a:fld id="{D0D0B52F-9913-4C12-B03D-9DC40DB0FA30}" type="slidenum">
              <a:rPr lang="en-US" smtClean="0"/>
              <a:t>3</a:t>
            </a:fld>
            <a:endParaRPr lang="en-US"/>
          </a:p>
        </p:txBody>
      </p:sp>
    </p:spTree>
    <p:extLst>
      <p:ext uri="{BB962C8B-B14F-4D97-AF65-F5344CB8AC3E}">
        <p14:creationId xmlns:p14="http://schemas.microsoft.com/office/powerpoint/2010/main" val="196867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important first step in getting rid of these contaminants. Reducing Nitro groups to amine groups helps with being able to degrade and treat. </a:t>
            </a:r>
          </a:p>
        </p:txBody>
      </p:sp>
      <p:sp>
        <p:nvSpPr>
          <p:cNvPr id="4" name="Slide Number Placeholder 3"/>
          <p:cNvSpPr>
            <a:spLocks noGrp="1"/>
          </p:cNvSpPr>
          <p:nvPr>
            <p:ph type="sldNum" sz="quarter" idx="5"/>
          </p:nvPr>
        </p:nvSpPr>
        <p:spPr/>
        <p:txBody>
          <a:bodyPr/>
          <a:lstStyle/>
          <a:p>
            <a:fld id="{D0D0B52F-9913-4C12-B03D-9DC40DB0FA30}" type="slidenum">
              <a:rPr lang="en-US" smtClean="0"/>
              <a:t>4</a:t>
            </a:fld>
            <a:endParaRPr lang="en-US"/>
          </a:p>
        </p:txBody>
      </p:sp>
    </p:spTree>
    <p:extLst>
      <p:ext uri="{BB962C8B-B14F-4D97-AF65-F5344CB8AC3E}">
        <p14:creationId xmlns:p14="http://schemas.microsoft.com/office/powerpoint/2010/main" val="340402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that in the soil there are what are called quinones, 3 benzene rings with double bonded oxygens on a ring.</a:t>
            </a:r>
          </a:p>
        </p:txBody>
      </p:sp>
      <p:sp>
        <p:nvSpPr>
          <p:cNvPr id="4" name="Slide Number Placeholder 3"/>
          <p:cNvSpPr>
            <a:spLocks noGrp="1"/>
          </p:cNvSpPr>
          <p:nvPr>
            <p:ph type="sldNum" sz="quarter" idx="5"/>
          </p:nvPr>
        </p:nvSpPr>
        <p:spPr/>
        <p:txBody>
          <a:bodyPr/>
          <a:lstStyle/>
          <a:p>
            <a:fld id="{D0D0B52F-9913-4C12-B03D-9DC40DB0FA30}" type="slidenum">
              <a:rPr lang="en-US" smtClean="0"/>
              <a:t>5</a:t>
            </a:fld>
            <a:endParaRPr lang="en-US"/>
          </a:p>
        </p:txBody>
      </p:sp>
    </p:spTree>
    <p:extLst>
      <p:ext uri="{BB962C8B-B14F-4D97-AF65-F5344CB8AC3E}">
        <p14:creationId xmlns:p14="http://schemas.microsoft.com/office/powerpoint/2010/main" val="146406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What is special about quinones is that we believed they’d be able to act as a reducing reagent for chemically reducing nitroaromatics to aromatic amines. </a:t>
            </a:r>
          </a:p>
        </p:txBody>
      </p:sp>
      <p:sp>
        <p:nvSpPr>
          <p:cNvPr id="4" name="Slide Number Placeholder 3"/>
          <p:cNvSpPr>
            <a:spLocks noGrp="1"/>
          </p:cNvSpPr>
          <p:nvPr>
            <p:ph type="sldNum" sz="quarter" idx="5"/>
          </p:nvPr>
        </p:nvSpPr>
        <p:spPr/>
        <p:txBody>
          <a:bodyPr/>
          <a:lstStyle/>
          <a:p>
            <a:fld id="{D0D0B52F-9913-4C12-B03D-9DC40DB0FA30}" type="slidenum">
              <a:rPr lang="en-US" smtClean="0"/>
              <a:t>6</a:t>
            </a:fld>
            <a:endParaRPr lang="en-US"/>
          </a:p>
        </p:txBody>
      </p:sp>
    </p:spTree>
    <p:extLst>
      <p:ext uri="{BB962C8B-B14F-4D97-AF65-F5344CB8AC3E}">
        <p14:creationId xmlns:p14="http://schemas.microsoft.com/office/powerpoint/2010/main" val="1423614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an experiment we performed with multiple nitroaromatics to check the oxidation of the hydroquinone</a:t>
            </a:r>
          </a:p>
          <a:p>
            <a:pPr marL="171450" indent="-171450">
              <a:buFontTx/>
              <a:buChar char="-"/>
            </a:pPr>
            <a:r>
              <a:rPr lang="en-US" dirty="0"/>
              <a:t>The reaction occurred from couple minutes to couple hours depending on how strong was the </a:t>
            </a:r>
            <a:r>
              <a:rPr lang="en-US" dirty="0" err="1"/>
              <a:t>nitrocompound</a:t>
            </a:r>
            <a:r>
              <a:rPr lang="en-US" dirty="0"/>
              <a:t> acting as an oxidant </a:t>
            </a:r>
          </a:p>
          <a:p>
            <a:endParaRPr lang="en-US" dirty="0"/>
          </a:p>
        </p:txBody>
      </p:sp>
      <p:sp>
        <p:nvSpPr>
          <p:cNvPr id="4" name="Slide Number Placeholder 3"/>
          <p:cNvSpPr>
            <a:spLocks noGrp="1"/>
          </p:cNvSpPr>
          <p:nvPr>
            <p:ph type="sldNum" sz="quarter" idx="5"/>
          </p:nvPr>
        </p:nvSpPr>
        <p:spPr/>
        <p:txBody>
          <a:bodyPr/>
          <a:lstStyle/>
          <a:p>
            <a:fld id="{D0D0B52F-9913-4C12-B03D-9DC40DB0FA30}" type="slidenum">
              <a:rPr lang="en-US" smtClean="0"/>
              <a:t>7</a:t>
            </a:fld>
            <a:endParaRPr lang="en-US"/>
          </a:p>
        </p:txBody>
      </p:sp>
    </p:spTree>
    <p:extLst>
      <p:ext uri="{BB962C8B-B14F-4D97-AF65-F5344CB8AC3E}">
        <p14:creationId xmlns:p14="http://schemas.microsoft.com/office/powerpoint/2010/main" val="434413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confirming that reduced quinones (AHQDS) can reduce nitroaromatics, we needed a bacteria that could continuously reduce AQDS so the nitroaromatic could oxidize the AHQDS and in turn be reduced. </a:t>
            </a:r>
          </a:p>
        </p:txBody>
      </p:sp>
      <p:sp>
        <p:nvSpPr>
          <p:cNvPr id="4" name="Slide Number Placeholder 3"/>
          <p:cNvSpPr>
            <a:spLocks noGrp="1"/>
          </p:cNvSpPr>
          <p:nvPr>
            <p:ph type="sldNum" sz="quarter" idx="5"/>
          </p:nvPr>
        </p:nvSpPr>
        <p:spPr/>
        <p:txBody>
          <a:bodyPr/>
          <a:lstStyle/>
          <a:p>
            <a:fld id="{D0D0B52F-9913-4C12-B03D-9DC40DB0FA30}" type="slidenum">
              <a:rPr lang="en-US" smtClean="0"/>
              <a:t>8</a:t>
            </a:fld>
            <a:endParaRPr lang="en-US"/>
          </a:p>
        </p:txBody>
      </p:sp>
    </p:spTree>
    <p:extLst>
      <p:ext uri="{BB962C8B-B14F-4D97-AF65-F5344CB8AC3E}">
        <p14:creationId xmlns:p14="http://schemas.microsoft.com/office/powerpoint/2010/main" val="2006331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Experiment proving that this </a:t>
            </a:r>
            <a:r>
              <a:rPr lang="en-US" dirty="0" err="1"/>
              <a:t>geobacter</a:t>
            </a:r>
            <a:r>
              <a:rPr lang="en-US" dirty="0"/>
              <a:t> bacteria could act in oxidizing acetate and reducing AQDS </a:t>
            </a:r>
          </a:p>
        </p:txBody>
      </p:sp>
      <p:sp>
        <p:nvSpPr>
          <p:cNvPr id="4" name="Slide Number Placeholder 3"/>
          <p:cNvSpPr>
            <a:spLocks noGrp="1"/>
          </p:cNvSpPr>
          <p:nvPr>
            <p:ph type="sldNum" sz="quarter" idx="5"/>
          </p:nvPr>
        </p:nvSpPr>
        <p:spPr/>
        <p:txBody>
          <a:bodyPr/>
          <a:lstStyle/>
          <a:p>
            <a:fld id="{D0D0B52F-9913-4C12-B03D-9DC40DB0FA30}" type="slidenum">
              <a:rPr lang="en-US" smtClean="0"/>
              <a:t>9</a:t>
            </a:fld>
            <a:endParaRPr lang="en-US"/>
          </a:p>
        </p:txBody>
      </p:sp>
    </p:spTree>
    <p:extLst>
      <p:ext uri="{BB962C8B-B14F-4D97-AF65-F5344CB8AC3E}">
        <p14:creationId xmlns:p14="http://schemas.microsoft.com/office/powerpoint/2010/main" val="2026025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62C9-358A-4EC0-8EB5-39C7AF8F0A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28F73F-9613-42DB-9F5A-96E759CC9D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EAB19E-B297-4C55-A9BD-D7BC39C824CE}"/>
              </a:ext>
            </a:extLst>
          </p:cNvPr>
          <p:cNvSpPr>
            <a:spLocks noGrp="1"/>
          </p:cNvSpPr>
          <p:nvPr>
            <p:ph type="dt" sz="half" idx="10"/>
          </p:nvPr>
        </p:nvSpPr>
        <p:spPr/>
        <p:txBody>
          <a:bodyPr/>
          <a:lstStyle/>
          <a:p>
            <a:fld id="{CC73CCD7-11BE-4B64-BC36-0CB727255421}" type="datetimeFigureOut">
              <a:rPr lang="en-US" smtClean="0"/>
              <a:t>4/8/2022</a:t>
            </a:fld>
            <a:endParaRPr lang="en-US"/>
          </a:p>
        </p:txBody>
      </p:sp>
      <p:sp>
        <p:nvSpPr>
          <p:cNvPr id="5" name="Footer Placeholder 4">
            <a:extLst>
              <a:ext uri="{FF2B5EF4-FFF2-40B4-BE49-F238E27FC236}">
                <a16:creationId xmlns:a16="http://schemas.microsoft.com/office/drawing/2014/main" id="{F202368F-5CD8-4B15-B0A0-FF6CA3518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4FA51-E595-4465-8FA7-7BC2E5E4D9B0}"/>
              </a:ext>
            </a:extLst>
          </p:cNvPr>
          <p:cNvSpPr>
            <a:spLocks noGrp="1"/>
          </p:cNvSpPr>
          <p:nvPr>
            <p:ph type="sldNum" sz="quarter" idx="12"/>
          </p:nvPr>
        </p:nvSpPr>
        <p:spPr/>
        <p:txBody>
          <a:bodyPr/>
          <a:lstStyle/>
          <a:p>
            <a:fld id="{A4D8D3BA-DADB-4039-8A41-3B2111065AA8}" type="slidenum">
              <a:rPr lang="en-US" smtClean="0"/>
              <a:t>‹#›</a:t>
            </a:fld>
            <a:endParaRPr lang="en-US"/>
          </a:p>
        </p:txBody>
      </p:sp>
    </p:spTree>
    <p:extLst>
      <p:ext uri="{BB962C8B-B14F-4D97-AF65-F5344CB8AC3E}">
        <p14:creationId xmlns:p14="http://schemas.microsoft.com/office/powerpoint/2010/main" val="34411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4B26-2A9D-44D2-B092-9A3D3E90EF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E6BD12-64BE-49F2-B8C9-C71D8A34B6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FB8C3-D7BE-40CE-A0AA-476AEF8454FF}"/>
              </a:ext>
            </a:extLst>
          </p:cNvPr>
          <p:cNvSpPr>
            <a:spLocks noGrp="1"/>
          </p:cNvSpPr>
          <p:nvPr>
            <p:ph type="dt" sz="half" idx="10"/>
          </p:nvPr>
        </p:nvSpPr>
        <p:spPr/>
        <p:txBody>
          <a:bodyPr/>
          <a:lstStyle/>
          <a:p>
            <a:fld id="{CC73CCD7-11BE-4B64-BC36-0CB727255421}" type="datetimeFigureOut">
              <a:rPr lang="en-US" smtClean="0"/>
              <a:t>4/8/2022</a:t>
            </a:fld>
            <a:endParaRPr lang="en-US"/>
          </a:p>
        </p:txBody>
      </p:sp>
      <p:sp>
        <p:nvSpPr>
          <p:cNvPr id="5" name="Footer Placeholder 4">
            <a:extLst>
              <a:ext uri="{FF2B5EF4-FFF2-40B4-BE49-F238E27FC236}">
                <a16:creationId xmlns:a16="http://schemas.microsoft.com/office/drawing/2014/main" id="{5AB8564C-A0B0-4930-827A-10C2E62B5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79A69-CCFC-4F83-9399-BAFE3A45668A}"/>
              </a:ext>
            </a:extLst>
          </p:cNvPr>
          <p:cNvSpPr>
            <a:spLocks noGrp="1"/>
          </p:cNvSpPr>
          <p:nvPr>
            <p:ph type="sldNum" sz="quarter" idx="12"/>
          </p:nvPr>
        </p:nvSpPr>
        <p:spPr/>
        <p:txBody>
          <a:bodyPr/>
          <a:lstStyle/>
          <a:p>
            <a:fld id="{A4D8D3BA-DADB-4039-8A41-3B2111065AA8}" type="slidenum">
              <a:rPr lang="en-US" smtClean="0"/>
              <a:t>‹#›</a:t>
            </a:fld>
            <a:endParaRPr lang="en-US"/>
          </a:p>
        </p:txBody>
      </p:sp>
    </p:spTree>
    <p:extLst>
      <p:ext uri="{BB962C8B-B14F-4D97-AF65-F5344CB8AC3E}">
        <p14:creationId xmlns:p14="http://schemas.microsoft.com/office/powerpoint/2010/main" val="289075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89BEE1-5728-40D2-AB01-46865A65FA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C561AE-8807-4839-992C-FE1D5D239C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6B816-733E-44BD-9510-06DD48CE33D9}"/>
              </a:ext>
            </a:extLst>
          </p:cNvPr>
          <p:cNvSpPr>
            <a:spLocks noGrp="1"/>
          </p:cNvSpPr>
          <p:nvPr>
            <p:ph type="dt" sz="half" idx="10"/>
          </p:nvPr>
        </p:nvSpPr>
        <p:spPr/>
        <p:txBody>
          <a:bodyPr/>
          <a:lstStyle/>
          <a:p>
            <a:fld id="{CC73CCD7-11BE-4B64-BC36-0CB727255421}" type="datetimeFigureOut">
              <a:rPr lang="en-US" smtClean="0"/>
              <a:t>4/8/2022</a:t>
            </a:fld>
            <a:endParaRPr lang="en-US"/>
          </a:p>
        </p:txBody>
      </p:sp>
      <p:sp>
        <p:nvSpPr>
          <p:cNvPr id="5" name="Footer Placeholder 4">
            <a:extLst>
              <a:ext uri="{FF2B5EF4-FFF2-40B4-BE49-F238E27FC236}">
                <a16:creationId xmlns:a16="http://schemas.microsoft.com/office/drawing/2014/main" id="{17E9CC0F-BA6F-4BBF-A056-5D938A7B7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281C6-B39B-41ED-B7E6-D369C1D5EDD5}"/>
              </a:ext>
            </a:extLst>
          </p:cNvPr>
          <p:cNvSpPr>
            <a:spLocks noGrp="1"/>
          </p:cNvSpPr>
          <p:nvPr>
            <p:ph type="sldNum" sz="quarter" idx="12"/>
          </p:nvPr>
        </p:nvSpPr>
        <p:spPr/>
        <p:txBody>
          <a:bodyPr/>
          <a:lstStyle/>
          <a:p>
            <a:fld id="{A4D8D3BA-DADB-4039-8A41-3B2111065AA8}" type="slidenum">
              <a:rPr lang="en-US" smtClean="0"/>
              <a:t>‹#›</a:t>
            </a:fld>
            <a:endParaRPr lang="en-US"/>
          </a:p>
        </p:txBody>
      </p:sp>
    </p:spTree>
    <p:extLst>
      <p:ext uri="{BB962C8B-B14F-4D97-AF65-F5344CB8AC3E}">
        <p14:creationId xmlns:p14="http://schemas.microsoft.com/office/powerpoint/2010/main" val="14154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839F-BB90-489D-BFD1-ACD894707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6D331-D706-4A07-9374-B92A9CBABD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A00DB-0F27-4061-9179-139DC04297B9}"/>
              </a:ext>
            </a:extLst>
          </p:cNvPr>
          <p:cNvSpPr>
            <a:spLocks noGrp="1"/>
          </p:cNvSpPr>
          <p:nvPr>
            <p:ph type="dt" sz="half" idx="10"/>
          </p:nvPr>
        </p:nvSpPr>
        <p:spPr/>
        <p:txBody>
          <a:bodyPr/>
          <a:lstStyle/>
          <a:p>
            <a:fld id="{CC73CCD7-11BE-4B64-BC36-0CB727255421}" type="datetimeFigureOut">
              <a:rPr lang="en-US" smtClean="0"/>
              <a:t>4/8/2022</a:t>
            </a:fld>
            <a:endParaRPr lang="en-US"/>
          </a:p>
        </p:txBody>
      </p:sp>
      <p:sp>
        <p:nvSpPr>
          <p:cNvPr id="5" name="Footer Placeholder 4">
            <a:extLst>
              <a:ext uri="{FF2B5EF4-FFF2-40B4-BE49-F238E27FC236}">
                <a16:creationId xmlns:a16="http://schemas.microsoft.com/office/drawing/2014/main" id="{849D9E29-4297-427A-B04E-00DA64C48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D11B4-85F3-41FD-9888-ADD07ECF1CE7}"/>
              </a:ext>
            </a:extLst>
          </p:cNvPr>
          <p:cNvSpPr>
            <a:spLocks noGrp="1"/>
          </p:cNvSpPr>
          <p:nvPr>
            <p:ph type="sldNum" sz="quarter" idx="12"/>
          </p:nvPr>
        </p:nvSpPr>
        <p:spPr/>
        <p:txBody>
          <a:bodyPr/>
          <a:lstStyle/>
          <a:p>
            <a:fld id="{A4D8D3BA-DADB-4039-8A41-3B2111065AA8}" type="slidenum">
              <a:rPr lang="en-US" smtClean="0"/>
              <a:t>‹#›</a:t>
            </a:fld>
            <a:endParaRPr lang="en-US"/>
          </a:p>
        </p:txBody>
      </p:sp>
    </p:spTree>
    <p:extLst>
      <p:ext uri="{BB962C8B-B14F-4D97-AF65-F5344CB8AC3E}">
        <p14:creationId xmlns:p14="http://schemas.microsoft.com/office/powerpoint/2010/main" val="27870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E219-9C80-4151-8ADB-6C08A7405D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91137D-FAFE-4193-BA77-0523CAF6AD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784F01-B6A6-4F42-9102-1F15E8C6EE09}"/>
              </a:ext>
            </a:extLst>
          </p:cNvPr>
          <p:cNvSpPr>
            <a:spLocks noGrp="1"/>
          </p:cNvSpPr>
          <p:nvPr>
            <p:ph type="dt" sz="half" idx="10"/>
          </p:nvPr>
        </p:nvSpPr>
        <p:spPr/>
        <p:txBody>
          <a:bodyPr/>
          <a:lstStyle/>
          <a:p>
            <a:fld id="{CC73CCD7-11BE-4B64-BC36-0CB727255421}" type="datetimeFigureOut">
              <a:rPr lang="en-US" smtClean="0"/>
              <a:t>4/8/2022</a:t>
            </a:fld>
            <a:endParaRPr lang="en-US"/>
          </a:p>
        </p:txBody>
      </p:sp>
      <p:sp>
        <p:nvSpPr>
          <p:cNvPr id="5" name="Footer Placeholder 4">
            <a:extLst>
              <a:ext uri="{FF2B5EF4-FFF2-40B4-BE49-F238E27FC236}">
                <a16:creationId xmlns:a16="http://schemas.microsoft.com/office/drawing/2014/main" id="{F321E4B5-6781-4B41-801C-DA74FE383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9AB28-43A8-4BE7-9EF7-D8F646652F6F}"/>
              </a:ext>
            </a:extLst>
          </p:cNvPr>
          <p:cNvSpPr>
            <a:spLocks noGrp="1"/>
          </p:cNvSpPr>
          <p:nvPr>
            <p:ph type="sldNum" sz="quarter" idx="12"/>
          </p:nvPr>
        </p:nvSpPr>
        <p:spPr/>
        <p:txBody>
          <a:bodyPr/>
          <a:lstStyle/>
          <a:p>
            <a:fld id="{A4D8D3BA-DADB-4039-8A41-3B2111065AA8}" type="slidenum">
              <a:rPr lang="en-US" smtClean="0"/>
              <a:t>‹#›</a:t>
            </a:fld>
            <a:endParaRPr lang="en-US"/>
          </a:p>
        </p:txBody>
      </p:sp>
    </p:spTree>
    <p:extLst>
      <p:ext uri="{BB962C8B-B14F-4D97-AF65-F5344CB8AC3E}">
        <p14:creationId xmlns:p14="http://schemas.microsoft.com/office/powerpoint/2010/main" val="345446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6EC8-C164-4A99-A454-70FB6555B0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EFF232-F9C0-4F84-9AE0-496952282B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E29905-FC98-4EBD-910D-266B7B4630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5C71FF-559E-47DF-B22C-08AA0AE50E47}"/>
              </a:ext>
            </a:extLst>
          </p:cNvPr>
          <p:cNvSpPr>
            <a:spLocks noGrp="1"/>
          </p:cNvSpPr>
          <p:nvPr>
            <p:ph type="dt" sz="half" idx="10"/>
          </p:nvPr>
        </p:nvSpPr>
        <p:spPr/>
        <p:txBody>
          <a:bodyPr/>
          <a:lstStyle/>
          <a:p>
            <a:fld id="{CC73CCD7-11BE-4B64-BC36-0CB727255421}" type="datetimeFigureOut">
              <a:rPr lang="en-US" smtClean="0"/>
              <a:t>4/8/2022</a:t>
            </a:fld>
            <a:endParaRPr lang="en-US"/>
          </a:p>
        </p:txBody>
      </p:sp>
      <p:sp>
        <p:nvSpPr>
          <p:cNvPr id="6" name="Footer Placeholder 5">
            <a:extLst>
              <a:ext uri="{FF2B5EF4-FFF2-40B4-BE49-F238E27FC236}">
                <a16:creationId xmlns:a16="http://schemas.microsoft.com/office/drawing/2014/main" id="{CAB49D45-4FC9-4304-94DF-08C8F47CD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D000E-103E-4C01-911A-343BF721A3B6}"/>
              </a:ext>
            </a:extLst>
          </p:cNvPr>
          <p:cNvSpPr>
            <a:spLocks noGrp="1"/>
          </p:cNvSpPr>
          <p:nvPr>
            <p:ph type="sldNum" sz="quarter" idx="12"/>
          </p:nvPr>
        </p:nvSpPr>
        <p:spPr/>
        <p:txBody>
          <a:bodyPr/>
          <a:lstStyle/>
          <a:p>
            <a:fld id="{A4D8D3BA-DADB-4039-8A41-3B2111065AA8}" type="slidenum">
              <a:rPr lang="en-US" smtClean="0"/>
              <a:t>‹#›</a:t>
            </a:fld>
            <a:endParaRPr lang="en-US"/>
          </a:p>
        </p:txBody>
      </p:sp>
    </p:spTree>
    <p:extLst>
      <p:ext uri="{BB962C8B-B14F-4D97-AF65-F5344CB8AC3E}">
        <p14:creationId xmlns:p14="http://schemas.microsoft.com/office/powerpoint/2010/main" val="42273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870E-1B99-47B9-8E1F-298EE180F2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6A15CE-DE0C-4C52-8F1A-6C57B78AEE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059E8-C413-49ED-9BF2-6A7C5D2CC2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14BE41-3E17-48AF-95E2-0A0F6A60A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D0E26D-6140-421C-B205-0FBB8E09EA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083F0C-78E2-4A0B-B743-1B029CDB7A71}"/>
              </a:ext>
            </a:extLst>
          </p:cNvPr>
          <p:cNvSpPr>
            <a:spLocks noGrp="1"/>
          </p:cNvSpPr>
          <p:nvPr>
            <p:ph type="dt" sz="half" idx="10"/>
          </p:nvPr>
        </p:nvSpPr>
        <p:spPr/>
        <p:txBody>
          <a:bodyPr/>
          <a:lstStyle/>
          <a:p>
            <a:fld id="{CC73CCD7-11BE-4B64-BC36-0CB727255421}" type="datetimeFigureOut">
              <a:rPr lang="en-US" smtClean="0"/>
              <a:t>4/8/2022</a:t>
            </a:fld>
            <a:endParaRPr lang="en-US"/>
          </a:p>
        </p:txBody>
      </p:sp>
      <p:sp>
        <p:nvSpPr>
          <p:cNvPr id="8" name="Footer Placeholder 7">
            <a:extLst>
              <a:ext uri="{FF2B5EF4-FFF2-40B4-BE49-F238E27FC236}">
                <a16:creationId xmlns:a16="http://schemas.microsoft.com/office/drawing/2014/main" id="{1E666761-CCD2-4F9C-9F84-7B7794571C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81884C-8118-4762-B07E-81ABBD0121DC}"/>
              </a:ext>
            </a:extLst>
          </p:cNvPr>
          <p:cNvSpPr>
            <a:spLocks noGrp="1"/>
          </p:cNvSpPr>
          <p:nvPr>
            <p:ph type="sldNum" sz="quarter" idx="12"/>
          </p:nvPr>
        </p:nvSpPr>
        <p:spPr/>
        <p:txBody>
          <a:bodyPr/>
          <a:lstStyle/>
          <a:p>
            <a:fld id="{A4D8D3BA-DADB-4039-8A41-3B2111065AA8}" type="slidenum">
              <a:rPr lang="en-US" smtClean="0"/>
              <a:t>‹#›</a:t>
            </a:fld>
            <a:endParaRPr lang="en-US"/>
          </a:p>
        </p:txBody>
      </p:sp>
    </p:spTree>
    <p:extLst>
      <p:ext uri="{BB962C8B-B14F-4D97-AF65-F5344CB8AC3E}">
        <p14:creationId xmlns:p14="http://schemas.microsoft.com/office/powerpoint/2010/main" val="24918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5F04-D859-4811-A720-AC9B6EEA61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9C2C91-87EF-490C-8737-F083698BE9AF}"/>
              </a:ext>
            </a:extLst>
          </p:cNvPr>
          <p:cNvSpPr>
            <a:spLocks noGrp="1"/>
          </p:cNvSpPr>
          <p:nvPr>
            <p:ph type="dt" sz="half" idx="10"/>
          </p:nvPr>
        </p:nvSpPr>
        <p:spPr/>
        <p:txBody>
          <a:bodyPr/>
          <a:lstStyle/>
          <a:p>
            <a:fld id="{CC73CCD7-11BE-4B64-BC36-0CB727255421}" type="datetimeFigureOut">
              <a:rPr lang="en-US" smtClean="0"/>
              <a:t>4/8/2022</a:t>
            </a:fld>
            <a:endParaRPr lang="en-US"/>
          </a:p>
        </p:txBody>
      </p:sp>
      <p:sp>
        <p:nvSpPr>
          <p:cNvPr id="4" name="Footer Placeholder 3">
            <a:extLst>
              <a:ext uri="{FF2B5EF4-FFF2-40B4-BE49-F238E27FC236}">
                <a16:creationId xmlns:a16="http://schemas.microsoft.com/office/drawing/2014/main" id="{C4901174-A72D-409F-A4E0-91F49C4675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CA931B-5262-4F9E-A3B2-F2FEC12DA897}"/>
              </a:ext>
            </a:extLst>
          </p:cNvPr>
          <p:cNvSpPr>
            <a:spLocks noGrp="1"/>
          </p:cNvSpPr>
          <p:nvPr>
            <p:ph type="sldNum" sz="quarter" idx="12"/>
          </p:nvPr>
        </p:nvSpPr>
        <p:spPr/>
        <p:txBody>
          <a:bodyPr/>
          <a:lstStyle/>
          <a:p>
            <a:fld id="{A4D8D3BA-DADB-4039-8A41-3B2111065AA8}" type="slidenum">
              <a:rPr lang="en-US" smtClean="0"/>
              <a:t>‹#›</a:t>
            </a:fld>
            <a:endParaRPr lang="en-US"/>
          </a:p>
        </p:txBody>
      </p:sp>
    </p:spTree>
    <p:extLst>
      <p:ext uri="{BB962C8B-B14F-4D97-AF65-F5344CB8AC3E}">
        <p14:creationId xmlns:p14="http://schemas.microsoft.com/office/powerpoint/2010/main" val="380748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6C79A5-B2F8-4C9A-9A00-1EA47C2DCBF5}"/>
              </a:ext>
            </a:extLst>
          </p:cNvPr>
          <p:cNvSpPr>
            <a:spLocks noGrp="1"/>
          </p:cNvSpPr>
          <p:nvPr>
            <p:ph type="dt" sz="half" idx="10"/>
          </p:nvPr>
        </p:nvSpPr>
        <p:spPr/>
        <p:txBody>
          <a:bodyPr/>
          <a:lstStyle/>
          <a:p>
            <a:fld id="{CC73CCD7-11BE-4B64-BC36-0CB727255421}" type="datetimeFigureOut">
              <a:rPr lang="en-US" smtClean="0"/>
              <a:t>4/8/2022</a:t>
            </a:fld>
            <a:endParaRPr lang="en-US"/>
          </a:p>
        </p:txBody>
      </p:sp>
      <p:sp>
        <p:nvSpPr>
          <p:cNvPr id="3" name="Footer Placeholder 2">
            <a:extLst>
              <a:ext uri="{FF2B5EF4-FFF2-40B4-BE49-F238E27FC236}">
                <a16:creationId xmlns:a16="http://schemas.microsoft.com/office/drawing/2014/main" id="{C847A524-D74A-4524-B2F9-933A4EF383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12FD9A-66B8-42BA-A6EC-34D6847F5C86}"/>
              </a:ext>
            </a:extLst>
          </p:cNvPr>
          <p:cNvSpPr>
            <a:spLocks noGrp="1"/>
          </p:cNvSpPr>
          <p:nvPr>
            <p:ph type="sldNum" sz="quarter" idx="12"/>
          </p:nvPr>
        </p:nvSpPr>
        <p:spPr/>
        <p:txBody>
          <a:bodyPr/>
          <a:lstStyle/>
          <a:p>
            <a:fld id="{A4D8D3BA-DADB-4039-8A41-3B2111065AA8}" type="slidenum">
              <a:rPr lang="en-US" smtClean="0"/>
              <a:t>‹#›</a:t>
            </a:fld>
            <a:endParaRPr lang="en-US"/>
          </a:p>
        </p:txBody>
      </p:sp>
    </p:spTree>
    <p:extLst>
      <p:ext uri="{BB962C8B-B14F-4D97-AF65-F5344CB8AC3E}">
        <p14:creationId xmlns:p14="http://schemas.microsoft.com/office/powerpoint/2010/main" val="408541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648E-4EFF-4DA6-8EB1-C8D7C3385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D4BA9E-C1E3-406E-8BAB-C0F458951C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DFEC2E-3CD4-4AD8-9AE6-6129576648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B42C86-020E-4B8C-9B8D-8448A7ED3738}"/>
              </a:ext>
            </a:extLst>
          </p:cNvPr>
          <p:cNvSpPr>
            <a:spLocks noGrp="1"/>
          </p:cNvSpPr>
          <p:nvPr>
            <p:ph type="dt" sz="half" idx="10"/>
          </p:nvPr>
        </p:nvSpPr>
        <p:spPr/>
        <p:txBody>
          <a:bodyPr/>
          <a:lstStyle/>
          <a:p>
            <a:fld id="{CC73CCD7-11BE-4B64-BC36-0CB727255421}" type="datetimeFigureOut">
              <a:rPr lang="en-US" smtClean="0"/>
              <a:t>4/8/2022</a:t>
            </a:fld>
            <a:endParaRPr lang="en-US"/>
          </a:p>
        </p:txBody>
      </p:sp>
      <p:sp>
        <p:nvSpPr>
          <p:cNvPr id="6" name="Footer Placeholder 5">
            <a:extLst>
              <a:ext uri="{FF2B5EF4-FFF2-40B4-BE49-F238E27FC236}">
                <a16:creationId xmlns:a16="http://schemas.microsoft.com/office/drawing/2014/main" id="{AF3F8E8D-F2D4-481E-A00C-D3492803D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D5188-35F6-45A6-AD74-197825E5AC5C}"/>
              </a:ext>
            </a:extLst>
          </p:cNvPr>
          <p:cNvSpPr>
            <a:spLocks noGrp="1"/>
          </p:cNvSpPr>
          <p:nvPr>
            <p:ph type="sldNum" sz="quarter" idx="12"/>
          </p:nvPr>
        </p:nvSpPr>
        <p:spPr/>
        <p:txBody>
          <a:bodyPr/>
          <a:lstStyle/>
          <a:p>
            <a:fld id="{A4D8D3BA-DADB-4039-8A41-3B2111065AA8}" type="slidenum">
              <a:rPr lang="en-US" smtClean="0"/>
              <a:t>‹#›</a:t>
            </a:fld>
            <a:endParaRPr lang="en-US"/>
          </a:p>
        </p:txBody>
      </p:sp>
    </p:spTree>
    <p:extLst>
      <p:ext uri="{BB962C8B-B14F-4D97-AF65-F5344CB8AC3E}">
        <p14:creationId xmlns:p14="http://schemas.microsoft.com/office/powerpoint/2010/main" val="4213476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10914-6BE7-4FAC-82DF-3D4083206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05D564-2605-4575-9DAC-9C20D91A3C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7F0C69-5D48-4C40-AF99-487CEB1C9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63AA9D-E7E8-4FEA-B3E6-E910624B8D3F}"/>
              </a:ext>
            </a:extLst>
          </p:cNvPr>
          <p:cNvSpPr>
            <a:spLocks noGrp="1"/>
          </p:cNvSpPr>
          <p:nvPr>
            <p:ph type="dt" sz="half" idx="10"/>
          </p:nvPr>
        </p:nvSpPr>
        <p:spPr/>
        <p:txBody>
          <a:bodyPr/>
          <a:lstStyle/>
          <a:p>
            <a:fld id="{CC73CCD7-11BE-4B64-BC36-0CB727255421}" type="datetimeFigureOut">
              <a:rPr lang="en-US" smtClean="0"/>
              <a:t>4/8/2022</a:t>
            </a:fld>
            <a:endParaRPr lang="en-US"/>
          </a:p>
        </p:txBody>
      </p:sp>
      <p:sp>
        <p:nvSpPr>
          <p:cNvPr id="6" name="Footer Placeholder 5">
            <a:extLst>
              <a:ext uri="{FF2B5EF4-FFF2-40B4-BE49-F238E27FC236}">
                <a16:creationId xmlns:a16="http://schemas.microsoft.com/office/drawing/2014/main" id="{B2FAC187-25EE-4016-8B0E-64A194151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6725B-BB6C-40EE-81A6-8E38794E31D8}"/>
              </a:ext>
            </a:extLst>
          </p:cNvPr>
          <p:cNvSpPr>
            <a:spLocks noGrp="1"/>
          </p:cNvSpPr>
          <p:nvPr>
            <p:ph type="sldNum" sz="quarter" idx="12"/>
          </p:nvPr>
        </p:nvSpPr>
        <p:spPr/>
        <p:txBody>
          <a:bodyPr/>
          <a:lstStyle/>
          <a:p>
            <a:fld id="{A4D8D3BA-DADB-4039-8A41-3B2111065AA8}" type="slidenum">
              <a:rPr lang="en-US" smtClean="0"/>
              <a:t>‹#›</a:t>
            </a:fld>
            <a:endParaRPr lang="en-US"/>
          </a:p>
        </p:txBody>
      </p:sp>
    </p:spTree>
    <p:extLst>
      <p:ext uri="{BB962C8B-B14F-4D97-AF65-F5344CB8AC3E}">
        <p14:creationId xmlns:p14="http://schemas.microsoft.com/office/powerpoint/2010/main" val="291693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C1AD99-BC96-412A-A7C5-3AE7D73736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2A5E11-492B-4050-85AF-9D27E91D8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289A4-405D-4E69-A805-3ED0C8281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3CCD7-11BE-4B64-BC36-0CB727255421}" type="datetimeFigureOut">
              <a:rPr lang="en-US" smtClean="0"/>
              <a:t>4/8/2022</a:t>
            </a:fld>
            <a:endParaRPr lang="en-US"/>
          </a:p>
        </p:txBody>
      </p:sp>
      <p:sp>
        <p:nvSpPr>
          <p:cNvPr id="5" name="Footer Placeholder 4">
            <a:extLst>
              <a:ext uri="{FF2B5EF4-FFF2-40B4-BE49-F238E27FC236}">
                <a16:creationId xmlns:a16="http://schemas.microsoft.com/office/drawing/2014/main" id="{3BE26ED7-E378-4E73-8B43-4475E4319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720B97-B904-4BA4-A067-2AB2AE966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8D3BA-DADB-4039-8A41-3B2111065AA8}" type="slidenum">
              <a:rPr lang="en-US" smtClean="0"/>
              <a:t>‹#›</a:t>
            </a:fld>
            <a:endParaRPr lang="en-US"/>
          </a:p>
        </p:txBody>
      </p:sp>
    </p:spTree>
    <p:extLst>
      <p:ext uri="{BB962C8B-B14F-4D97-AF65-F5344CB8AC3E}">
        <p14:creationId xmlns:p14="http://schemas.microsoft.com/office/powerpoint/2010/main" val="309254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3547-0E68-4C16-B6B1-145FF2E5A433}"/>
              </a:ext>
            </a:extLst>
          </p:cNvPr>
          <p:cNvSpPr>
            <a:spLocks noGrp="1"/>
          </p:cNvSpPr>
          <p:nvPr>
            <p:ph type="ctrTitle"/>
          </p:nvPr>
        </p:nvSpPr>
        <p:spPr>
          <a:xfrm>
            <a:off x="1523999" y="-85402"/>
            <a:ext cx="9144000" cy="2387600"/>
          </a:xfrm>
        </p:spPr>
        <p:txBody>
          <a:bodyPr>
            <a:noAutofit/>
          </a:bodyPr>
          <a:lstStyle/>
          <a:p>
            <a:r>
              <a:rPr lang="en-US" sz="4800" b="0" i="0" dirty="0">
                <a:solidFill>
                  <a:srgbClr val="222222"/>
                </a:solidFill>
                <a:effectLst/>
                <a:latin typeface="Arial" panose="020B0604020202020204" pitchFamily="34" charset="0"/>
              </a:rPr>
              <a:t>Soil organic matter improving the bioremediation of insensitive munitions compounds</a:t>
            </a:r>
            <a:endParaRPr lang="en-US" sz="4800" dirty="0"/>
          </a:p>
        </p:txBody>
      </p:sp>
      <p:sp>
        <p:nvSpPr>
          <p:cNvPr id="3" name="Subtitle 2">
            <a:extLst>
              <a:ext uri="{FF2B5EF4-FFF2-40B4-BE49-F238E27FC236}">
                <a16:creationId xmlns:a16="http://schemas.microsoft.com/office/drawing/2014/main" id="{C4176ECA-C61C-4849-AE81-322D88027EF9}"/>
              </a:ext>
            </a:extLst>
          </p:cNvPr>
          <p:cNvSpPr>
            <a:spLocks noGrp="1"/>
          </p:cNvSpPr>
          <p:nvPr>
            <p:ph type="subTitle" idx="1"/>
          </p:nvPr>
        </p:nvSpPr>
        <p:spPr>
          <a:xfrm>
            <a:off x="1523999" y="2228850"/>
            <a:ext cx="9144000" cy="2893218"/>
          </a:xfrm>
        </p:spPr>
        <p:txBody>
          <a:bodyPr>
            <a:normAutofit fontScale="92500" lnSpcReduction="10000"/>
          </a:bodyPr>
          <a:lstStyle/>
          <a:p>
            <a:pPr>
              <a:lnSpc>
                <a:spcPct val="120000"/>
              </a:lnSpc>
            </a:pPr>
            <a:r>
              <a:rPr lang="en-US" sz="3200" dirty="0"/>
              <a:t>Eliot J. Baker</a:t>
            </a:r>
          </a:p>
          <a:p>
            <a:pPr marL="0" marR="0" lvl="0" indent="0" defTabSz="914400" rtl="0" eaLnBrk="1" fontAlgn="auto" latinLnBrk="0" hangingPunct="1">
              <a:lnSpc>
                <a:spcPct val="120000"/>
              </a:lnSpc>
              <a:spcBef>
                <a:spcPts val="0"/>
              </a:spcBef>
              <a:spcAft>
                <a:spcPts val="0"/>
              </a:spcAft>
              <a:buClrTx/>
              <a:buSzTx/>
              <a:buFontTx/>
              <a:buNone/>
              <a:tabLst/>
              <a:defRPr/>
            </a:pPr>
            <a:endParaRPr lang="en-US" dirty="0">
              <a:effectLst/>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20000"/>
              </a:lnSpc>
              <a:spcBef>
                <a:spcPts val="0"/>
              </a:spcBef>
              <a:spcAft>
                <a:spcPts val="0"/>
              </a:spcAft>
              <a:buClrTx/>
              <a:buSzTx/>
              <a:buFontTx/>
              <a:buNone/>
              <a:tabLst/>
              <a:defRPr/>
            </a:pPr>
            <a:r>
              <a:rPr lang="en-US" dirty="0" err="1">
                <a:effectLst/>
                <a:ea typeface="Calibri" panose="020F0502020204030204" pitchFamily="34" charset="0"/>
                <a:cs typeface="Times New Roman" panose="02020603050405020304" pitchFamily="18" charset="0"/>
              </a:rPr>
              <a:t>Osmar</a:t>
            </a:r>
            <a:r>
              <a:rPr lang="en-US" dirty="0">
                <a:effectLst/>
                <a:ea typeface="Calibri" panose="020F0502020204030204" pitchFamily="34" charset="0"/>
                <a:cs typeface="Times New Roman" panose="02020603050405020304" pitchFamily="18" charset="0"/>
              </a:rPr>
              <a:t> Menezes, Reyes Sierra-Alvarez, Jim A. Field</a:t>
            </a:r>
            <a:endParaRPr lang="en-US" baseline="30000" dirty="0">
              <a:effectLst/>
              <a:ea typeface="Calibri" panose="020F0502020204030204" pitchFamily="34" charset="0"/>
              <a:cs typeface="Times New Roman" panose="02020603050405020304" pitchFamily="18" charset="0"/>
            </a:endParaRPr>
          </a:p>
          <a:p>
            <a:pPr marL="0" marR="0">
              <a:lnSpc>
                <a:spcPct val="120000"/>
              </a:lnSpc>
              <a:spcBef>
                <a:spcPts val="0"/>
              </a:spcBef>
              <a:spcAft>
                <a:spcPts val="800"/>
              </a:spcAft>
            </a:pPr>
            <a:r>
              <a:rPr lang="en-US" dirty="0">
                <a:effectLst/>
                <a:ea typeface="Calibri" panose="020F0502020204030204" pitchFamily="34" charset="0"/>
                <a:cs typeface="Times New Roman" panose="02020603050405020304" pitchFamily="18" charset="0"/>
              </a:rPr>
              <a:t>Department of Chemical and Environmental Engineering, University of Arizona</a:t>
            </a:r>
          </a:p>
          <a:p>
            <a:pPr marL="0" marR="0">
              <a:lnSpc>
                <a:spcPct val="120000"/>
              </a:lnSpc>
              <a:spcBef>
                <a:spcPts val="0"/>
              </a:spcBef>
              <a:spcAft>
                <a:spcPts val="800"/>
              </a:spcAft>
            </a:pPr>
            <a:r>
              <a:rPr lang="en-US" dirty="0"/>
              <a:t>Annual Arizona NASA Space Grant 2022 Symposium</a:t>
            </a:r>
          </a:p>
          <a:p>
            <a:pPr marL="0" marR="0">
              <a:lnSpc>
                <a:spcPct val="120000"/>
              </a:lnSpc>
              <a:spcBef>
                <a:spcPts val="0"/>
              </a:spcBef>
              <a:spcAft>
                <a:spcPts val="800"/>
              </a:spcAft>
            </a:pPr>
            <a:r>
              <a:rPr lang="en-US" dirty="0"/>
              <a:t>Hilton Tucson East April 23</a:t>
            </a:r>
            <a:r>
              <a:rPr lang="en-US" baseline="30000" dirty="0"/>
              <a:t>rd</a:t>
            </a:r>
            <a:r>
              <a:rPr lang="en-US" dirty="0"/>
              <a:t>, 2022</a:t>
            </a:r>
          </a:p>
          <a:p>
            <a:pPr marL="0" marR="0">
              <a:lnSpc>
                <a:spcPct val="200000"/>
              </a:lnSpc>
              <a:spcBef>
                <a:spcPts val="0"/>
              </a:spcBef>
              <a:spcAft>
                <a:spcPts val="800"/>
              </a:spcAft>
            </a:pPr>
            <a:endParaRPr lang="en-US" sz="2800" dirty="0"/>
          </a:p>
        </p:txBody>
      </p:sp>
      <p:pic>
        <p:nvPicPr>
          <p:cNvPr id="5" name="Picture 4">
            <a:extLst>
              <a:ext uri="{FF2B5EF4-FFF2-40B4-BE49-F238E27FC236}">
                <a16:creationId xmlns:a16="http://schemas.microsoft.com/office/drawing/2014/main" id="{046CD3A8-D270-4C68-858F-BBE42CA3B97F}"/>
              </a:ext>
            </a:extLst>
          </p:cNvPr>
          <p:cNvPicPr>
            <a:picLocks noChangeAspect="1"/>
          </p:cNvPicPr>
          <p:nvPr/>
        </p:nvPicPr>
        <p:blipFill>
          <a:blip r:embed="rId3"/>
          <a:stretch>
            <a:fillRect/>
          </a:stretch>
        </p:blipFill>
        <p:spPr>
          <a:xfrm>
            <a:off x="568715" y="4757799"/>
            <a:ext cx="11363325" cy="2228850"/>
          </a:xfrm>
          <a:prstGeom prst="rect">
            <a:avLst/>
          </a:prstGeom>
        </p:spPr>
      </p:pic>
      <p:sp>
        <p:nvSpPr>
          <p:cNvPr id="4" name="TextBox 3">
            <a:extLst>
              <a:ext uri="{FF2B5EF4-FFF2-40B4-BE49-F238E27FC236}">
                <a16:creationId xmlns:a16="http://schemas.microsoft.com/office/drawing/2014/main" id="{448B1B6B-7BD4-4B29-BEED-31010E62A790}"/>
              </a:ext>
            </a:extLst>
          </p:cNvPr>
          <p:cNvSpPr txBox="1"/>
          <p:nvPr/>
        </p:nvSpPr>
        <p:spPr>
          <a:xfrm>
            <a:off x="11815948" y="0"/>
            <a:ext cx="506681"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168679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a:xfrm>
            <a:off x="838199" y="131910"/>
            <a:ext cx="10515600" cy="1325563"/>
          </a:xfrm>
        </p:spPr>
        <p:txBody>
          <a:bodyPr/>
          <a:lstStyle/>
          <a:p>
            <a:r>
              <a:rPr lang="en-US" b="1" dirty="0"/>
              <a:t>Confirming Total Reduction Process   </a:t>
            </a:r>
          </a:p>
        </p:txBody>
      </p:sp>
      <p:pic>
        <p:nvPicPr>
          <p:cNvPr id="5" name="Picture 4">
            <a:extLst>
              <a:ext uri="{FF2B5EF4-FFF2-40B4-BE49-F238E27FC236}">
                <a16:creationId xmlns:a16="http://schemas.microsoft.com/office/drawing/2014/main" id="{29E08456-1856-4144-9B7A-509CDDDB66D8}"/>
              </a:ext>
            </a:extLst>
          </p:cNvPr>
          <p:cNvPicPr>
            <a:picLocks noChangeAspect="1"/>
          </p:cNvPicPr>
          <p:nvPr/>
        </p:nvPicPr>
        <p:blipFill>
          <a:blip r:embed="rId3"/>
          <a:stretch>
            <a:fillRect/>
          </a:stretch>
        </p:blipFill>
        <p:spPr>
          <a:xfrm>
            <a:off x="404812" y="5303520"/>
            <a:ext cx="11382375" cy="1371600"/>
          </a:xfrm>
          <a:prstGeom prst="rect">
            <a:avLst/>
          </a:prstGeom>
        </p:spPr>
      </p:pic>
      <p:pic>
        <p:nvPicPr>
          <p:cNvPr id="6" name="Picture 5">
            <a:extLst>
              <a:ext uri="{FF2B5EF4-FFF2-40B4-BE49-F238E27FC236}">
                <a16:creationId xmlns:a16="http://schemas.microsoft.com/office/drawing/2014/main" id="{CFEED309-E9B7-48D5-A430-A4D2DE2F655A}"/>
              </a:ext>
            </a:extLst>
          </p:cNvPr>
          <p:cNvPicPr>
            <a:picLocks noChangeAspect="1"/>
          </p:cNvPicPr>
          <p:nvPr/>
        </p:nvPicPr>
        <p:blipFill>
          <a:blip r:embed="rId4"/>
          <a:stretch>
            <a:fillRect/>
          </a:stretch>
        </p:blipFill>
        <p:spPr>
          <a:xfrm>
            <a:off x="1524515" y="5776913"/>
            <a:ext cx="3162300" cy="800100"/>
          </a:xfrm>
          <a:prstGeom prst="rect">
            <a:avLst/>
          </a:prstGeom>
        </p:spPr>
      </p:pic>
      <p:pic>
        <p:nvPicPr>
          <p:cNvPr id="7" name="Content Placeholder 6">
            <a:extLst>
              <a:ext uri="{FF2B5EF4-FFF2-40B4-BE49-F238E27FC236}">
                <a16:creationId xmlns:a16="http://schemas.microsoft.com/office/drawing/2014/main" id="{5609789C-032A-42E4-AC35-9C1451AD5310}"/>
              </a:ext>
            </a:extLst>
          </p:cNvPr>
          <p:cNvPicPr>
            <a:picLocks noGrp="1" noChangeAspect="1"/>
          </p:cNvPicPr>
          <p:nvPr>
            <p:ph idx="1"/>
          </p:nvPr>
        </p:nvPicPr>
        <p:blipFill rotWithShape="1">
          <a:blip r:embed="rId5">
            <a:clrChange>
              <a:clrFrom>
                <a:srgbClr val="000000">
                  <a:alpha val="0"/>
                </a:srgbClr>
              </a:clrFrom>
              <a:clrTo>
                <a:srgbClr val="000000">
                  <a:alpha val="0"/>
                </a:srgbClr>
              </a:clrTo>
            </a:clrChange>
          </a:blip>
          <a:srcRect r="33683" b="27904"/>
          <a:stretch/>
        </p:blipFill>
        <p:spPr>
          <a:xfrm>
            <a:off x="812298" y="1555580"/>
            <a:ext cx="5140120" cy="3048785"/>
          </a:xfrm>
          <a:prstGeom prst="rect">
            <a:avLst/>
          </a:prstGeom>
        </p:spPr>
      </p:pic>
      <p:pic>
        <p:nvPicPr>
          <p:cNvPr id="8" name="Picture 7">
            <a:extLst>
              <a:ext uri="{FF2B5EF4-FFF2-40B4-BE49-F238E27FC236}">
                <a16:creationId xmlns:a16="http://schemas.microsoft.com/office/drawing/2014/main" id="{B61EAB84-FD9E-4676-88B7-7FC917A5EA0C}"/>
              </a:ext>
            </a:extLst>
          </p:cNvPr>
          <p:cNvPicPr>
            <a:picLocks noChangeAspect="1"/>
          </p:cNvPicPr>
          <p:nvPr/>
        </p:nvPicPr>
        <p:blipFill>
          <a:blip r:embed="rId6"/>
          <a:stretch>
            <a:fillRect/>
          </a:stretch>
        </p:blipFill>
        <p:spPr>
          <a:xfrm>
            <a:off x="6095999" y="1771890"/>
            <a:ext cx="5140120" cy="3531630"/>
          </a:xfrm>
          <a:prstGeom prst="rect">
            <a:avLst/>
          </a:prstGeom>
        </p:spPr>
      </p:pic>
      <p:sp>
        <p:nvSpPr>
          <p:cNvPr id="9" name="TextBox 8">
            <a:extLst>
              <a:ext uri="{FF2B5EF4-FFF2-40B4-BE49-F238E27FC236}">
                <a16:creationId xmlns:a16="http://schemas.microsoft.com/office/drawing/2014/main" id="{7B2902D6-D5B4-4F72-B80F-E01DC792AC13}"/>
              </a:ext>
            </a:extLst>
          </p:cNvPr>
          <p:cNvSpPr txBox="1"/>
          <p:nvPr/>
        </p:nvSpPr>
        <p:spPr>
          <a:xfrm>
            <a:off x="11815948" y="0"/>
            <a:ext cx="506681"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3543812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a:xfrm>
            <a:off x="1035908" y="182880"/>
            <a:ext cx="10515600" cy="746983"/>
          </a:xfrm>
        </p:spPr>
        <p:txBody>
          <a:bodyPr/>
          <a:lstStyle/>
          <a:p>
            <a:r>
              <a:rPr lang="en-US" dirty="0"/>
              <a:t> </a:t>
            </a:r>
            <a:r>
              <a:rPr lang="en-US" b="1" dirty="0"/>
              <a:t>Applying to Natural Organic Matter (NOM)</a:t>
            </a:r>
          </a:p>
        </p:txBody>
      </p:sp>
      <p:pic>
        <p:nvPicPr>
          <p:cNvPr id="8" name="Content Placeholder 7">
            <a:extLst>
              <a:ext uri="{FF2B5EF4-FFF2-40B4-BE49-F238E27FC236}">
                <a16:creationId xmlns:a16="http://schemas.microsoft.com/office/drawing/2014/main" id="{5501FBEB-C878-45FD-9623-4B2EEA05778E}"/>
              </a:ext>
            </a:extLst>
          </p:cNvPr>
          <p:cNvPicPr>
            <a:picLocks noGrp="1" noChangeAspect="1"/>
          </p:cNvPicPr>
          <p:nvPr>
            <p:ph idx="1"/>
          </p:nvPr>
        </p:nvPicPr>
        <p:blipFill>
          <a:blip r:embed="rId3"/>
          <a:stretch>
            <a:fillRect/>
          </a:stretch>
        </p:blipFill>
        <p:spPr>
          <a:xfrm>
            <a:off x="640492" y="1045935"/>
            <a:ext cx="7418173" cy="1130112"/>
          </a:xfrm>
        </p:spPr>
      </p:pic>
      <p:pic>
        <p:nvPicPr>
          <p:cNvPr id="9" name="Picture 8">
            <a:extLst>
              <a:ext uri="{FF2B5EF4-FFF2-40B4-BE49-F238E27FC236}">
                <a16:creationId xmlns:a16="http://schemas.microsoft.com/office/drawing/2014/main" id="{F25A4BC8-0238-4955-95A9-2F50C0661BBC}"/>
              </a:ext>
            </a:extLst>
          </p:cNvPr>
          <p:cNvPicPr>
            <a:picLocks noChangeAspect="1"/>
          </p:cNvPicPr>
          <p:nvPr/>
        </p:nvPicPr>
        <p:blipFill rotWithShape="1">
          <a:blip r:embed="rId4"/>
          <a:srcRect t="29599"/>
          <a:stretch/>
        </p:blipFill>
        <p:spPr>
          <a:xfrm>
            <a:off x="1691081" y="2456696"/>
            <a:ext cx="8809837" cy="3355369"/>
          </a:xfrm>
          <a:prstGeom prst="rect">
            <a:avLst/>
          </a:prstGeom>
        </p:spPr>
      </p:pic>
      <p:cxnSp>
        <p:nvCxnSpPr>
          <p:cNvPr id="11" name="Straight Connector 10">
            <a:extLst>
              <a:ext uri="{FF2B5EF4-FFF2-40B4-BE49-F238E27FC236}">
                <a16:creationId xmlns:a16="http://schemas.microsoft.com/office/drawing/2014/main" id="{76054FD5-32A4-470C-BB2C-A7F85AA846C7}"/>
              </a:ext>
            </a:extLst>
          </p:cNvPr>
          <p:cNvCxnSpPr>
            <a:cxnSpLocks/>
          </p:cNvCxnSpPr>
          <p:nvPr/>
        </p:nvCxnSpPr>
        <p:spPr>
          <a:xfrm>
            <a:off x="6137756" y="2076908"/>
            <a:ext cx="0" cy="395417"/>
          </a:xfrm>
          <a:prstGeom prst="line">
            <a:avLst/>
          </a:prstGeom>
          <a:ln w="6350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BB97207E-4795-44A2-BA4D-244727D0F2E4}"/>
              </a:ext>
            </a:extLst>
          </p:cNvPr>
          <p:cNvSpPr txBox="1"/>
          <p:nvPr/>
        </p:nvSpPr>
        <p:spPr>
          <a:xfrm>
            <a:off x="11815948" y="0"/>
            <a:ext cx="506681"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4122674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a:xfrm>
            <a:off x="838199" y="212806"/>
            <a:ext cx="10515600" cy="1325563"/>
          </a:xfrm>
        </p:spPr>
        <p:txBody>
          <a:bodyPr/>
          <a:lstStyle/>
          <a:p>
            <a:r>
              <a:rPr lang="en-US" b="1" dirty="0"/>
              <a:t>Tested Nitroaromatics</a:t>
            </a:r>
          </a:p>
        </p:txBody>
      </p:sp>
      <p:pic>
        <p:nvPicPr>
          <p:cNvPr id="5" name="Picture 4">
            <a:extLst>
              <a:ext uri="{FF2B5EF4-FFF2-40B4-BE49-F238E27FC236}">
                <a16:creationId xmlns:a16="http://schemas.microsoft.com/office/drawing/2014/main" id="{29E08456-1856-4144-9B7A-509CDDDB66D8}"/>
              </a:ext>
            </a:extLst>
          </p:cNvPr>
          <p:cNvPicPr>
            <a:picLocks noChangeAspect="1"/>
          </p:cNvPicPr>
          <p:nvPr/>
        </p:nvPicPr>
        <p:blipFill>
          <a:blip r:embed="rId3"/>
          <a:stretch>
            <a:fillRect/>
          </a:stretch>
        </p:blipFill>
        <p:spPr>
          <a:xfrm>
            <a:off x="404812" y="5303520"/>
            <a:ext cx="11382375" cy="1371600"/>
          </a:xfrm>
          <a:prstGeom prst="rect">
            <a:avLst/>
          </a:prstGeom>
        </p:spPr>
      </p:pic>
      <p:pic>
        <p:nvPicPr>
          <p:cNvPr id="6" name="Picture 5">
            <a:extLst>
              <a:ext uri="{FF2B5EF4-FFF2-40B4-BE49-F238E27FC236}">
                <a16:creationId xmlns:a16="http://schemas.microsoft.com/office/drawing/2014/main" id="{7E3FD2F4-CE96-4991-88CB-F0EBFFCBE8BA}"/>
              </a:ext>
            </a:extLst>
          </p:cNvPr>
          <p:cNvPicPr>
            <a:picLocks noChangeAspect="1"/>
          </p:cNvPicPr>
          <p:nvPr/>
        </p:nvPicPr>
        <p:blipFill>
          <a:blip r:embed="rId4"/>
          <a:stretch>
            <a:fillRect/>
          </a:stretch>
        </p:blipFill>
        <p:spPr>
          <a:xfrm>
            <a:off x="1536872" y="5776913"/>
            <a:ext cx="3162300" cy="800100"/>
          </a:xfrm>
          <a:prstGeom prst="rect">
            <a:avLst/>
          </a:prstGeom>
        </p:spPr>
      </p:pic>
      <p:pic>
        <p:nvPicPr>
          <p:cNvPr id="8" name="Picture 7">
            <a:extLst>
              <a:ext uri="{FF2B5EF4-FFF2-40B4-BE49-F238E27FC236}">
                <a16:creationId xmlns:a16="http://schemas.microsoft.com/office/drawing/2014/main" id="{4A650869-4940-435A-A886-90ED7085D571}"/>
              </a:ext>
            </a:extLst>
          </p:cNvPr>
          <p:cNvPicPr>
            <a:picLocks noChangeAspect="1"/>
          </p:cNvPicPr>
          <p:nvPr/>
        </p:nvPicPr>
        <p:blipFill>
          <a:blip r:embed="rId5"/>
          <a:stretch>
            <a:fillRect/>
          </a:stretch>
        </p:blipFill>
        <p:spPr>
          <a:xfrm>
            <a:off x="679622" y="1551159"/>
            <a:ext cx="2438400" cy="3286125"/>
          </a:xfrm>
          <a:prstGeom prst="rect">
            <a:avLst/>
          </a:prstGeom>
        </p:spPr>
      </p:pic>
      <p:pic>
        <p:nvPicPr>
          <p:cNvPr id="10" name="Picture 9">
            <a:extLst>
              <a:ext uri="{FF2B5EF4-FFF2-40B4-BE49-F238E27FC236}">
                <a16:creationId xmlns:a16="http://schemas.microsoft.com/office/drawing/2014/main" id="{A915BB68-0552-4B92-BC3E-62112736B272}"/>
              </a:ext>
            </a:extLst>
          </p:cNvPr>
          <p:cNvPicPr>
            <a:picLocks noChangeAspect="1"/>
          </p:cNvPicPr>
          <p:nvPr/>
        </p:nvPicPr>
        <p:blipFill>
          <a:blip r:embed="rId6"/>
          <a:stretch>
            <a:fillRect/>
          </a:stretch>
        </p:blipFill>
        <p:spPr>
          <a:xfrm>
            <a:off x="3330275" y="1923574"/>
            <a:ext cx="3381375" cy="2095500"/>
          </a:xfrm>
          <a:prstGeom prst="rect">
            <a:avLst/>
          </a:prstGeom>
        </p:spPr>
      </p:pic>
      <p:pic>
        <p:nvPicPr>
          <p:cNvPr id="12" name="Picture 11">
            <a:extLst>
              <a:ext uri="{FF2B5EF4-FFF2-40B4-BE49-F238E27FC236}">
                <a16:creationId xmlns:a16="http://schemas.microsoft.com/office/drawing/2014/main" id="{D99304BD-079E-4B4F-A4C2-239D448BB451}"/>
              </a:ext>
            </a:extLst>
          </p:cNvPr>
          <p:cNvPicPr>
            <a:picLocks noChangeAspect="1"/>
          </p:cNvPicPr>
          <p:nvPr/>
        </p:nvPicPr>
        <p:blipFill>
          <a:blip r:embed="rId7"/>
          <a:stretch>
            <a:fillRect/>
          </a:stretch>
        </p:blipFill>
        <p:spPr>
          <a:xfrm>
            <a:off x="6584780" y="2741971"/>
            <a:ext cx="2400300" cy="2943225"/>
          </a:xfrm>
          <a:prstGeom prst="rect">
            <a:avLst/>
          </a:prstGeom>
        </p:spPr>
      </p:pic>
      <p:pic>
        <p:nvPicPr>
          <p:cNvPr id="14" name="Picture 13">
            <a:extLst>
              <a:ext uri="{FF2B5EF4-FFF2-40B4-BE49-F238E27FC236}">
                <a16:creationId xmlns:a16="http://schemas.microsoft.com/office/drawing/2014/main" id="{4E252DE4-8C0C-4540-8A21-42550270532F}"/>
              </a:ext>
            </a:extLst>
          </p:cNvPr>
          <p:cNvPicPr>
            <a:picLocks noChangeAspect="1"/>
          </p:cNvPicPr>
          <p:nvPr/>
        </p:nvPicPr>
        <p:blipFill>
          <a:blip r:embed="rId8"/>
          <a:stretch>
            <a:fillRect/>
          </a:stretch>
        </p:blipFill>
        <p:spPr>
          <a:xfrm>
            <a:off x="8578680" y="1161497"/>
            <a:ext cx="2952750" cy="1962150"/>
          </a:xfrm>
          <a:prstGeom prst="rect">
            <a:avLst/>
          </a:prstGeom>
        </p:spPr>
      </p:pic>
      <p:sp>
        <p:nvSpPr>
          <p:cNvPr id="9" name="TextBox 8">
            <a:extLst>
              <a:ext uri="{FF2B5EF4-FFF2-40B4-BE49-F238E27FC236}">
                <a16:creationId xmlns:a16="http://schemas.microsoft.com/office/drawing/2014/main" id="{27221F70-FB9D-4D09-9886-98EE53C1C9E7}"/>
              </a:ext>
            </a:extLst>
          </p:cNvPr>
          <p:cNvSpPr txBox="1"/>
          <p:nvPr/>
        </p:nvSpPr>
        <p:spPr>
          <a:xfrm>
            <a:off x="11815948" y="0"/>
            <a:ext cx="506681"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146307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a:xfrm>
            <a:off x="990600" y="182881"/>
            <a:ext cx="10515600" cy="947420"/>
          </a:xfrm>
        </p:spPr>
        <p:txBody>
          <a:bodyPr/>
          <a:lstStyle/>
          <a:p>
            <a:r>
              <a:rPr lang="en-US" b="1" dirty="0"/>
              <a:t>Experimentally using NOM for reduction  </a:t>
            </a:r>
          </a:p>
        </p:txBody>
      </p:sp>
      <p:pic>
        <p:nvPicPr>
          <p:cNvPr id="7" name="Content Placeholder 6">
            <a:extLst>
              <a:ext uri="{FF2B5EF4-FFF2-40B4-BE49-F238E27FC236}">
                <a16:creationId xmlns:a16="http://schemas.microsoft.com/office/drawing/2014/main" id="{DAFDB10A-0983-406F-99EF-F7CB9B91EAEF}"/>
              </a:ext>
            </a:extLst>
          </p:cNvPr>
          <p:cNvPicPr>
            <a:picLocks noGrp="1" noChangeAspect="1"/>
          </p:cNvPicPr>
          <p:nvPr>
            <p:ph idx="1"/>
          </p:nvPr>
        </p:nvPicPr>
        <p:blipFill>
          <a:blip r:embed="rId3"/>
          <a:stretch>
            <a:fillRect/>
          </a:stretch>
        </p:blipFill>
        <p:spPr>
          <a:xfrm>
            <a:off x="1314966" y="1221590"/>
            <a:ext cx="9060934" cy="5547510"/>
          </a:xfrm>
          <a:prstGeom prst="rect">
            <a:avLst/>
          </a:prstGeom>
        </p:spPr>
      </p:pic>
      <p:sp>
        <p:nvSpPr>
          <p:cNvPr id="4" name="TextBox 3">
            <a:extLst>
              <a:ext uri="{FF2B5EF4-FFF2-40B4-BE49-F238E27FC236}">
                <a16:creationId xmlns:a16="http://schemas.microsoft.com/office/drawing/2014/main" id="{509DC081-5846-42DF-8C25-F341453406C7}"/>
              </a:ext>
            </a:extLst>
          </p:cNvPr>
          <p:cNvSpPr txBox="1"/>
          <p:nvPr/>
        </p:nvSpPr>
        <p:spPr>
          <a:xfrm>
            <a:off x="11815948" y="0"/>
            <a:ext cx="506681"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265969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p:txBody>
          <a:bodyPr/>
          <a:lstStyle/>
          <a:p>
            <a:r>
              <a:rPr lang="en-US" b="1" dirty="0"/>
              <a:t>Take home messages   </a:t>
            </a:r>
          </a:p>
        </p:txBody>
      </p:sp>
      <p:sp>
        <p:nvSpPr>
          <p:cNvPr id="3" name="Content Placeholder 2">
            <a:extLst>
              <a:ext uri="{FF2B5EF4-FFF2-40B4-BE49-F238E27FC236}">
                <a16:creationId xmlns:a16="http://schemas.microsoft.com/office/drawing/2014/main" id="{D89CA39D-99D9-40FE-B153-E68B283F6398}"/>
              </a:ext>
            </a:extLst>
          </p:cNvPr>
          <p:cNvSpPr>
            <a:spLocks noGrp="1"/>
          </p:cNvSpPr>
          <p:nvPr>
            <p:ph idx="1"/>
          </p:nvPr>
        </p:nvSpPr>
        <p:spPr/>
        <p:txBody>
          <a:bodyPr/>
          <a:lstStyle/>
          <a:p>
            <a:r>
              <a:rPr lang="en-US" dirty="0"/>
              <a:t>Quinone moieties in natural organic matter (NOM)</a:t>
            </a:r>
          </a:p>
          <a:p>
            <a:pPr lvl="1"/>
            <a:r>
              <a:rPr lang="en-US" dirty="0"/>
              <a:t>Can act as catalysts for reducing nitroaromatic compounds </a:t>
            </a:r>
          </a:p>
          <a:p>
            <a:pPr marL="457200" lvl="1" indent="0">
              <a:buNone/>
            </a:pPr>
            <a:endParaRPr lang="en-US" dirty="0"/>
          </a:p>
          <a:p>
            <a:r>
              <a:rPr lang="en-US" sz="2800" i="1" dirty="0" err="1"/>
              <a:t>Geobacter</a:t>
            </a:r>
            <a:r>
              <a:rPr lang="en-US" sz="2800" i="1" dirty="0"/>
              <a:t> </a:t>
            </a:r>
            <a:r>
              <a:rPr lang="en-US" sz="2800" i="1" dirty="0" err="1"/>
              <a:t>anodireducens</a:t>
            </a:r>
            <a:r>
              <a:rPr lang="en-US" dirty="0"/>
              <a:t> in NOM</a:t>
            </a:r>
          </a:p>
          <a:p>
            <a:pPr lvl="1"/>
            <a:r>
              <a:rPr lang="en-US" dirty="0"/>
              <a:t>Can act as electron messenger when oxidizing acetate and reducing AQDS</a:t>
            </a:r>
          </a:p>
          <a:p>
            <a:pPr lvl="1"/>
            <a:endParaRPr lang="en-US" dirty="0"/>
          </a:p>
          <a:p>
            <a:r>
              <a:rPr lang="en-US" dirty="0"/>
              <a:t>Potential for environmental application of this process if requirements are met</a:t>
            </a:r>
          </a:p>
          <a:p>
            <a:pPr marL="457200" lvl="1" indent="0">
              <a:buNone/>
            </a:pPr>
            <a:endParaRPr lang="en-US" dirty="0"/>
          </a:p>
        </p:txBody>
      </p:sp>
      <p:pic>
        <p:nvPicPr>
          <p:cNvPr id="5" name="Picture 4">
            <a:extLst>
              <a:ext uri="{FF2B5EF4-FFF2-40B4-BE49-F238E27FC236}">
                <a16:creationId xmlns:a16="http://schemas.microsoft.com/office/drawing/2014/main" id="{29E08456-1856-4144-9B7A-509CDDDB66D8}"/>
              </a:ext>
            </a:extLst>
          </p:cNvPr>
          <p:cNvPicPr>
            <a:picLocks noChangeAspect="1"/>
          </p:cNvPicPr>
          <p:nvPr/>
        </p:nvPicPr>
        <p:blipFill>
          <a:blip r:embed="rId2"/>
          <a:stretch>
            <a:fillRect/>
          </a:stretch>
        </p:blipFill>
        <p:spPr>
          <a:xfrm>
            <a:off x="404812" y="5303520"/>
            <a:ext cx="11382375" cy="1371600"/>
          </a:xfrm>
          <a:prstGeom prst="rect">
            <a:avLst/>
          </a:prstGeom>
        </p:spPr>
      </p:pic>
      <p:pic>
        <p:nvPicPr>
          <p:cNvPr id="6" name="Picture 5">
            <a:extLst>
              <a:ext uri="{FF2B5EF4-FFF2-40B4-BE49-F238E27FC236}">
                <a16:creationId xmlns:a16="http://schemas.microsoft.com/office/drawing/2014/main" id="{3CCD3DC0-0FBB-4515-86E7-FE36D480317A}"/>
              </a:ext>
            </a:extLst>
          </p:cNvPr>
          <p:cNvPicPr>
            <a:picLocks noChangeAspect="1"/>
          </p:cNvPicPr>
          <p:nvPr/>
        </p:nvPicPr>
        <p:blipFill>
          <a:blip r:embed="rId3"/>
          <a:stretch>
            <a:fillRect/>
          </a:stretch>
        </p:blipFill>
        <p:spPr>
          <a:xfrm>
            <a:off x="1611013" y="5692775"/>
            <a:ext cx="3162300" cy="800100"/>
          </a:xfrm>
          <a:prstGeom prst="rect">
            <a:avLst/>
          </a:prstGeom>
        </p:spPr>
      </p:pic>
      <p:sp>
        <p:nvSpPr>
          <p:cNvPr id="7" name="TextBox 6">
            <a:extLst>
              <a:ext uri="{FF2B5EF4-FFF2-40B4-BE49-F238E27FC236}">
                <a16:creationId xmlns:a16="http://schemas.microsoft.com/office/drawing/2014/main" id="{7663B2C5-8074-4DB6-84E8-C5AE76A2D050}"/>
              </a:ext>
            </a:extLst>
          </p:cNvPr>
          <p:cNvSpPr txBox="1"/>
          <p:nvPr/>
        </p:nvSpPr>
        <p:spPr>
          <a:xfrm>
            <a:off x="11815948" y="0"/>
            <a:ext cx="506681"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241342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p:txBody>
          <a:bodyPr/>
          <a:lstStyle/>
          <a:p>
            <a:r>
              <a:rPr lang="en-US" b="1" dirty="0"/>
              <a:t>Acknowledgments</a:t>
            </a:r>
          </a:p>
        </p:txBody>
      </p:sp>
      <p:sp>
        <p:nvSpPr>
          <p:cNvPr id="3" name="Content Placeholder 2">
            <a:extLst>
              <a:ext uri="{FF2B5EF4-FFF2-40B4-BE49-F238E27FC236}">
                <a16:creationId xmlns:a16="http://schemas.microsoft.com/office/drawing/2014/main" id="{D89CA39D-99D9-40FE-B153-E68B283F6398}"/>
              </a:ext>
            </a:extLst>
          </p:cNvPr>
          <p:cNvSpPr>
            <a:spLocks noGrp="1"/>
          </p:cNvSpPr>
          <p:nvPr>
            <p:ph idx="1"/>
          </p:nvPr>
        </p:nvSpPr>
        <p:spPr>
          <a:xfrm>
            <a:off x="1079500" y="2015083"/>
            <a:ext cx="10515600" cy="4351338"/>
          </a:xfrm>
        </p:spPr>
        <p:txBody>
          <a:bodyPr/>
          <a:lstStyle/>
          <a:p>
            <a:r>
              <a:rPr lang="en-US" b="1" dirty="0"/>
              <a:t>Reyes Sierra-Alvarez</a:t>
            </a:r>
          </a:p>
          <a:p>
            <a:r>
              <a:rPr lang="en-US" b="1" dirty="0"/>
              <a:t>The entire Field-Sierra research group </a:t>
            </a:r>
          </a:p>
          <a:p>
            <a:r>
              <a:rPr lang="en-US" b="1" dirty="0" err="1"/>
              <a:t>Osmar</a:t>
            </a:r>
            <a:r>
              <a:rPr lang="en-US" b="1" dirty="0"/>
              <a:t> Menezes</a:t>
            </a:r>
          </a:p>
        </p:txBody>
      </p:sp>
      <p:pic>
        <p:nvPicPr>
          <p:cNvPr id="7" name="Picture 6">
            <a:extLst>
              <a:ext uri="{FF2B5EF4-FFF2-40B4-BE49-F238E27FC236}">
                <a16:creationId xmlns:a16="http://schemas.microsoft.com/office/drawing/2014/main" id="{EC67AA86-E83C-449F-ABAB-17C3A4A66CDF}"/>
              </a:ext>
            </a:extLst>
          </p:cNvPr>
          <p:cNvPicPr>
            <a:picLocks noChangeAspect="1"/>
          </p:cNvPicPr>
          <p:nvPr/>
        </p:nvPicPr>
        <p:blipFill>
          <a:blip r:embed="rId3"/>
          <a:stretch>
            <a:fillRect/>
          </a:stretch>
        </p:blipFill>
        <p:spPr>
          <a:xfrm>
            <a:off x="0" y="4230749"/>
            <a:ext cx="12229015" cy="2398651"/>
          </a:xfrm>
          <a:prstGeom prst="rect">
            <a:avLst/>
          </a:prstGeom>
        </p:spPr>
      </p:pic>
      <p:pic>
        <p:nvPicPr>
          <p:cNvPr id="8" name="Picture 7">
            <a:extLst>
              <a:ext uri="{FF2B5EF4-FFF2-40B4-BE49-F238E27FC236}">
                <a16:creationId xmlns:a16="http://schemas.microsoft.com/office/drawing/2014/main" id="{989F9CA4-FC9D-43C2-ACA1-E4ABA3FEA747}"/>
              </a:ext>
            </a:extLst>
          </p:cNvPr>
          <p:cNvPicPr>
            <a:picLocks noChangeAspect="1"/>
          </p:cNvPicPr>
          <p:nvPr/>
        </p:nvPicPr>
        <p:blipFill>
          <a:blip r:embed="rId4"/>
          <a:stretch>
            <a:fillRect/>
          </a:stretch>
        </p:blipFill>
        <p:spPr>
          <a:xfrm>
            <a:off x="6128397" y="381545"/>
            <a:ext cx="5585619" cy="1602830"/>
          </a:xfrm>
          <a:prstGeom prst="rect">
            <a:avLst/>
          </a:prstGeom>
        </p:spPr>
      </p:pic>
      <p:sp>
        <p:nvSpPr>
          <p:cNvPr id="6" name="TextBox 5">
            <a:extLst>
              <a:ext uri="{FF2B5EF4-FFF2-40B4-BE49-F238E27FC236}">
                <a16:creationId xmlns:a16="http://schemas.microsoft.com/office/drawing/2014/main" id="{68764B14-6A54-4CD2-B44A-4CE7B77AD553}"/>
              </a:ext>
            </a:extLst>
          </p:cNvPr>
          <p:cNvSpPr txBox="1"/>
          <p:nvPr/>
        </p:nvSpPr>
        <p:spPr>
          <a:xfrm>
            <a:off x="11815948" y="0"/>
            <a:ext cx="506681"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4257956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0F84-9A76-4993-B6CA-1794B2E87C3D}"/>
              </a:ext>
            </a:extLst>
          </p:cNvPr>
          <p:cNvSpPr>
            <a:spLocks noGrp="1"/>
          </p:cNvSpPr>
          <p:nvPr>
            <p:ph type="title"/>
          </p:nvPr>
        </p:nvSpPr>
        <p:spPr/>
        <p:txBody>
          <a:bodyPr/>
          <a:lstStyle/>
          <a:p>
            <a:r>
              <a:rPr lang="en-US" b="1" dirty="0"/>
              <a:t>References</a:t>
            </a:r>
            <a:r>
              <a:rPr lang="en-US" dirty="0"/>
              <a:t> </a:t>
            </a:r>
          </a:p>
        </p:txBody>
      </p:sp>
      <p:sp>
        <p:nvSpPr>
          <p:cNvPr id="3" name="Content Placeholder 2">
            <a:extLst>
              <a:ext uri="{FF2B5EF4-FFF2-40B4-BE49-F238E27FC236}">
                <a16:creationId xmlns:a16="http://schemas.microsoft.com/office/drawing/2014/main" id="{B5E4590F-CE7C-416D-B225-7E3D41BAF65A}"/>
              </a:ext>
            </a:extLst>
          </p:cNvPr>
          <p:cNvSpPr>
            <a:spLocks noGrp="1"/>
          </p:cNvSpPr>
          <p:nvPr>
            <p:ph idx="1"/>
          </p:nvPr>
        </p:nvSpPr>
        <p:spPr>
          <a:xfrm>
            <a:off x="838200" y="1690688"/>
            <a:ext cx="10515600" cy="4351338"/>
          </a:xfrm>
        </p:spPr>
        <p:txBody>
          <a:bodyPr>
            <a:normAutofit/>
          </a:bodyPr>
          <a:lstStyle/>
          <a:p>
            <a:pPr marL="0" indent="0">
              <a:buNone/>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Osmar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Menezes </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Kumru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Kocaman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Stanley Wong </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Erika E. Rios-</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Valenciana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Eliot J. Baker </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Janet K.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Jianshu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Zhao </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Camila L. Madeira</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Mark J.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Krzmarzick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Jim C. Spain </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b, 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Reyes Sierra-Alvarez </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Kostas T. Konstantinidis b, Jim A. Field </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dirty="0">
                <a:latin typeface="Times New Roman" panose="02020603050405020304" pitchFamily="18" charset="0"/>
                <a:cs typeface="Times New Roman" panose="02020603050405020304" pitchFamily="18" charset="0"/>
              </a:rPr>
              <a:t>“Quinone Moieties of Natural Organic Matter Expand the Substrate Spectrum of Microbial Nitroaromatic Respiration”. March 2022. </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Menezes, </a:t>
            </a:r>
            <a:r>
              <a:rPr lang="en-US" sz="1800" dirty="0" err="1">
                <a:latin typeface="Times New Roman" panose="02020603050405020304" pitchFamily="18" charset="0"/>
                <a:cs typeface="Times New Roman" panose="02020603050405020304" pitchFamily="18" charset="0"/>
              </a:rPr>
              <a:t>Osmar</a:t>
            </a:r>
            <a:r>
              <a:rPr lang="en-US" sz="1800" dirty="0">
                <a:latin typeface="Times New Roman" panose="02020603050405020304" pitchFamily="18" charset="0"/>
                <a:cs typeface="Times New Roman" panose="02020603050405020304" pitchFamily="18" charset="0"/>
              </a:rPr>
              <a:t>. “Understanding how soil natural organic matter helps microbes to breathe explosives (and other nitroaromatics). Seminar. University of Arizona Department of Chemical and Environmental Engineering. Field-Sierra Research Group. March 2022. </a:t>
            </a:r>
          </a:p>
        </p:txBody>
      </p:sp>
      <p:pic>
        <p:nvPicPr>
          <p:cNvPr id="4" name="Picture 3">
            <a:extLst>
              <a:ext uri="{FF2B5EF4-FFF2-40B4-BE49-F238E27FC236}">
                <a16:creationId xmlns:a16="http://schemas.microsoft.com/office/drawing/2014/main" id="{29AAE323-D7AC-469C-A7D7-59074D9FE169}"/>
              </a:ext>
            </a:extLst>
          </p:cNvPr>
          <p:cNvPicPr>
            <a:picLocks noChangeAspect="1"/>
          </p:cNvPicPr>
          <p:nvPr/>
        </p:nvPicPr>
        <p:blipFill>
          <a:blip r:embed="rId3"/>
          <a:stretch>
            <a:fillRect/>
          </a:stretch>
        </p:blipFill>
        <p:spPr>
          <a:xfrm>
            <a:off x="414337" y="4629150"/>
            <a:ext cx="11363325" cy="2228850"/>
          </a:xfrm>
          <a:prstGeom prst="rect">
            <a:avLst/>
          </a:prstGeom>
        </p:spPr>
      </p:pic>
      <p:sp>
        <p:nvSpPr>
          <p:cNvPr id="5" name="TextBox 4">
            <a:extLst>
              <a:ext uri="{FF2B5EF4-FFF2-40B4-BE49-F238E27FC236}">
                <a16:creationId xmlns:a16="http://schemas.microsoft.com/office/drawing/2014/main" id="{349A0A1A-5CC1-46E0-A646-0CBAAB7C958B}"/>
              </a:ext>
            </a:extLst>
          </p:cNvPr>
          <p:cNvSpPr txBox="1"/>
          <p:nvPr/>
        </p:nvSpPr>
        <p:spPr>
          <a:xfrm>
            <a:off x="11815948" y="0"/>
            <a:ext cx="506681"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408099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B53F7-9E9D-4610-A8A5-58277D5CDF0E}"/>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C724C31E-739C-4787-9E7F-DFB3CEF9D987}"/>
              </a:ext>
            </a:extLst>
          </p:cNvPr>
          <p:cNvPicPr>
            <a:picLocks noChangeAspect="1"/>
          </p:cNvPicPr>
          <p:nvPr/>
        </p:nvPicPr>
        <p:blipFill>
          <a:blip r:embed="rId2"/>
          <a:stretch>
            <a:fillRect/>
          </a:stretch>
        </p:blipFill>
        <p:spPr>
          <a:xfrm>
            <a:off x="414337" y="4629150"/>
            <a:ext cx="11363325" cy="2228850"/>
          </a:xfrm>
          <a:prstGeom prst="rect">
            <a:avLst/>
          </a:prstGeom>
        </p:spPr>
      </p:pic>
      <p:pic>
        <p:nvPicPr>
          <p:cNvPr id="5" name="Picture 4">
            <a:extLst>
              <a:ext uri="{FF2B5EF4-FFF2-40B4-BE49-F238E27FC236}">
                <a16:creationId xmlns:a16="http://schemas.microsoft.com/office/drawing/2014/main" id="{46614AFB-E599-4F5E-A35D-404568FDB246}"/>
              </a:ext>
            </a:extLst>
          </p:cNvPr>
          <p:cNvPicPr>
            <a:picLocks noChangeAspect="1"/>
          </p:cNvPicPr>
          <p:nvPr/>
        </p:nvPicPr>
        <p:blipFill>
          <a:blip r:embed="rId3"/>
          <a:stretch>
            <a:fillRect/>
          </a:stretch>
        </p:blipFill>
        <p:spPr>
          <a:xfrm>
            <a:off x="6128397" y="381545"/>
            <a:ext cx="5585619" cy="1602830"/>
          </a:xfrm>
          <a:prstGeom prst="rect">
            <a:avLst/>
          </a:prstGeom>
        </p:spPr>
      </p:pic>
      <p:sp>
        <p:nvSpPr>
          <p:cNvPr id="6" name="TextBox 5">
            <a:extLst>
              <a:ext uri="{FF2B5EF4-FFF2-40B4-BE49-F238E27FC236}">
                <a16:creationId xmlns:a16="http://schemas.microsoft.com/office/drawing/2014/main" id="{FF924511-9311-4AF3-A0CE-B70C6DF4F9D4}"/>
              </a:ext>
            </a:extLst>
          </p:cNvPr>
          <p:cNvSpPr txBox="1"/>
          <p:nvPr/>
        </p:nvSpPr>
        <p:spPr>
          <a:xfrm>
            <a:off x="774700" y="2654300"/>
            <a:ext cx="10668000" cy="1569660"/>
          </a:xfrm>
          <a:prstGeom prst="rect">
            <a:avLst/>
          </a:prstGeom>
          <a:noFill/>
        </p:spPr>
        <p:txBody>
          <a:bodyPr wrap="square" rtlCol="0">
            <a:spAutoFit/>
          </a:bodyPr>
          <a:lstStyle/>
          <a:p>
            <a:pPr algn="ctr"/>
            <a:r>
              <a:rPr lang="en-US" sz="9600" dirty="0"/>
              <a:t>Thank you</a:t>
            </a:r>
          </a:p>
        </p:txBody>
      </p:sp>
      <p:sp>
        <p:nvSpPr>
          <p:cNvPr id="7" name="TextBox 6">
            <a:extLst>
              <a:ext uri="{FF2B5EF4-FFF2-40B4-BE49-F238E27FC236}">
                <a16:creationId xmlns:a16="http://schemas.microsoft.com/office/drawing/2014/main" id="{F538AFE3-04F1-4945-9B70-D3E3E44AB9E9}"/>
              </a:ext>
            </a:extLst>
          </p:cNvPr>
          <p:cNvSpPr txBox="1"/>
          <p:nvPr/>
        </p:nvSpPr>
        <p:spPr>
          <a:xfrm>
            <a:off x="11815948" y="0"/>
            <a:ext cx="506681"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353677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a:xfrm>
            <a:off x="273132" y="180101"/>
            <a:ext cx="11815949" cy="1325563"/>
          </a:xfrm>
        </p:spPr>
        <p:txBody>
          <a:bodyPr/>
          <a:lstStyle/>
          <a:p>
            <a:r>
              <a:rPr lang="en-US" b="1" dirty="0"/>
              <a:t>What are insensitive munitions compounds (IMCs)? </a:t>
            </a:r>
          </a:p>
        </p:txBody>
      </p:sp>
      <p:pic>
        <p:nvPicPr>
          <p:cNvPr id="5" name="Picture 4">
            <a:extLst>
              <a:ext uri="{FF2B5EF4-FFF2-40B4-BE49-F238E27FC236}">
                <a16:creationId xmlns:a16="http://schemas.microsoft.com/office/drawing/2014/main" id="{29E08456-1856-4144-9B7A-509CDDDB66D8}"/>
              </a:ext>
            </a:extLst>
          </p:cNvPr>
          <p:cNvPicPr>
            <a:picLocks noChangeAspect="1"/>
          </p:cNvPicPr>
          <p:nvPr/>
        </p:nvPicPr>
        <p:blipFill>
          <a:blip r:embed="rId3"/>
          <a:stretch>
            <a:fillRect/>
          </a:stretch>
        </p:blipFill>
        <p:spPr>
          <a:xfrm>
            <a:off x="404812" y="5303520"/>
            <a:ext cx="11382375" cy="1371600"/>
          </a:xfrm>
          <a:prstGeom prst="rect">
            <a:avLst/>
          </a:prstGeom>
        </p:spPr>
      </p:pic>
      <p:pic>
        <p:nvPicPr>
          <p:cNvPr id="1026" name="Picture 2" descr="2,4-Dinitroanisole - Wikipedia">
            <a:extLst>
              <a:ext uri="{FF2B5EF4-FFF2-40B4-BE49-F238E27FC236}">
                <a16:creationId xmlns:a16="http://schemas.microsoft.com/office/drawing/2014/main" id="{A1846823-5E1E-4D13-B869-A36528809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330" y="1690688"/>
            <a:ext cx="2095500" cy="2486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E35A3C4-10F1-4780-8DE9-5B7C7F338C20}"/>
              </a:ext>
            </a:extLst>
          </p:cNvPr>
          <p:cNvSpPr txBox="1"/>
          <p:nvPr/>
        </p:nvSpPr>
        <p:spPr>
          <a:xfrm>
            <a:off x="932793" y="4352350"/>
            <a:ext cx="3048000" cy="830997"/>
          </a:xfrm>
          <a:prstGeom prst="rect">
            <a:avLst/>
          </a:prstGeom>
          <a:noFill/>
        </p:spPr>
        <p:txBody>
          <a:bodyPr wrap="square" rtlCol="0">
            <a:spAutoFit/>
          </a:bodyPr>
          <a:lstStyle/>
          <a:p>
            <a:r>
              <a:rPr lang="en-US" sz="2400" dirty="0"/>
              <a:t>	DNAN</a:t>
            </a:r>
          </a:p>
          <a:p>
            <a:r>
              <a:rPr lang="en-US" sz="2400" dirty="0"/>
              <a:t>2,4- </a:t>
            </a:r>
            <a:r>
              <a:rPr lang="en-US" sz="2400" dirty="0" err="1"/>
              <a:t>Dinitroanisole</a:t>
            </a:r>
            <a:r>
              <a:rPr lang="en-US" sz="2400" dirty="0"/>
              <a:t> </a:t>
            </a:r>
          </a:p>
        </p:txBody>
      </p:sp>
      <p:pic>
        <p:nvPicPr>
          <p:cNvPr id="1028" name="Picture 4" descr="Nitroguanidine 556-88-7">
            <a:extLst>
              <a:ext uri="{FF2B5EF4-FFF2-40B4-BE49-F238E27FC236}">
                <a16:creationId xmlns:a16="http://schemas.microsoft.com/office/drawing/2014/main" id="{4B2028F4-C879-4C3D-A4C7-7E4F447AAB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0312" y="2815700"/>
            <a:ext cx="2762250" cy="15906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DA982BE-E1C2-432E-8B7C-36889E8045D4}"/>
              </a:ext>
            </a:extLst>
          </p:cNvPr>
          <p:cNvSpPr txBox="1"/>
          <p:nvPr/>
        </p:nvSpPr>
        <p:spPr>
          <a:xfrm>
            <a:off x="4769681" y="4434215"/>
            <a:ext cx="3048000" cy="461665"/>
          </a:xfrm>
          <a:prstGeom prst="rect">
            <a:avLst/>
          </a:prstGeom>
          <a:noFill/>
        </p:spPr>
        <p:txBody>
          <a:bodyPr wrap="square" rtlCol="0">
            <a:spAutoFit/>
          </a:bodyPr>
          <a:lstStyle/>
          <a:p>
            <a:r>
              <a:rPr lang="en-US" sz="2400" dirty="0"/>
              <a:t>Nitroguanidine  </a:t>
            </a:r>
          </a:p>
        </p:txBody>
      </p:sp>
      <p:pic>
        <p:nvPicPr>
          <p:cNvPr id="1030" name="Picture 6" descr="CAS No. 932-64-9 - 3-Nitro-1,2,4-triazol-5-one (NTO) - AccuStandard">
            <a:extLst>
              <a:ext uri="{FF2B5EF4-FFF2-40B4-BE49-F238E27FC236}">
                <a16:creationId xmlns:a16="http://schemas.microsoft.com/office/drawing/2014/main" id="{2F8AE95C-0155-4283-B80C-BA486C55DE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4283" y="54235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B9EF556-B1C5-4CB4-991D-B187A4069102}"/>
              </a:ext>
            </a:extLst>
          </p:cNvPr>
          <p:cNvSpPr txBox="1"/>
          <p:nvPr/>
        </p:nvSpPr>
        <p:spPr>
          <a:xfrm>
            <a:off x="8004283" y="3531819"/>
            <a:ext cx="3572598" cy="830997"/>
          </a:xfrm>
          <a:prstGeom prst="rect">
            <a:avLst/>
          </a:prstGeom>
          <a:noFill/>
        </p:spPr>
        <p:txBody>
          <a:bodyPr wrap="square" rtlCol="0">
            <a:spAutoFit/>
          </a:bodyPr>
          <a:lstStyle/>
          <a:p>
            <a:r>
              <a:rPr lang="en-US" sz="2400" dirty="0"/>
              <a:t>	      NTO</a:t>
            </a:r>
          </a:p>
          <a:p>
            <a:r>
              <a:rPr lang="en-US" sz="2400" dirty="0"/>
              <a:t>3-Nitro-1,2,3-triazol-5-one  </a:t>
            </a:r>
          </a:p>
        </p:txBody>
      </p:sp>
      <p:pic>
        <p:nvPicPr>
          <p:cNvPr id="8" name="Picture 7">
            <a:extLst>
              <a:ext uri="{FF2B5EF4-FFF2-40B4-BE49-F238E27FC236}">
                <a16:creationId xmlns:a16="http://schemas.microsoft.com/office/drawing/2014/main" id="{52E30909-54E5-45C5-A7FC-FB1E63027C9F}"/>
              </a:ext>
            </a:extLst>
          </p:cNvPr>
          <p:cNvPicPr>
            <a:picLocks noChangeAspect="1"/>
          </p:cNvPicPr>
          <p:nvPr/>
        </p:nvPicPr>
        <p:blipFill>
          <a:blip r:embed="rId7"/>
          <a:stretch>
            <a:fillRect/>
          </a:stretch>
        </p:blipFill>
        <p:spPr>
          <a:xfrm>
            <a:off x="1607381" y="5875020"/>
            <a:ext cx="3162300" cy="800100"/>
          </a:xfrm>
          <a:prstGeom prst="rect">
            <a:avLst/>
          </a:prstGeom>
        </p:spPr>
      </p:pic>
      <p:sp>
        <p:nvSpPr>
          <p:cNvPr id="11" name="TextBox 10">
            <a:extLst>
              <a:ext uri="{FF2B5EF4-FFF2-40B4-BE49-F238E27FC236}">
                <a16:creationId xmlns:a16="http://schemas.microsoft.com/office/drawing/2014/main" id="{29175074-2F69-460B-9DA1-8F0F0814E68A}"/>
              </a:ext>
            </a:extLst>
          </p:cNvPr>
          <p:cNvSpPr txBox="1"/>
          <p:nvPr/>
        </p:nvSpPr>
        <p:spPr>
          <a:xfrm>
            <a:off x="11815948" y="0"/>
            <a:ext cx="506681"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614178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a:xfrm>
            <a:off x="838200" y="365126"/>
            <a:ext cx="10515600" cy="853440"/>
          </a:xfrm>
        </p:spPr>
        <p:txBody>
          <a:bodyPr/>
          <a:lstStyle/>
          <a:p>
            <a:r>
              <a:rPr lang="en-US" b="1" dirty="0"/>
              <a:t>IMC’s in the environment </a:t>
            </a:r>
          </a:p>
        </p:txBody>
      </p:sp>
      <p:pic>
        <p:nvPicPr>
          <p:cNvPr id="6" name="Picture 5">
            <a:extLst>
              <a:ext uri="{FF2B5EF4-FFF2-40B4-BE49-F238E27FC236}">
                <a16:creationId xmlns:a16="http://schemas.microsoft.com/office/drawing/2014/main" id="{5AD88982-52B9-49E4-BEB8-C8FD9D46E216}"/>
              </a:ext>
            </a:extLst>
          </p:cNvPr>
          <p:cNvPicPr>
            <a:picLocks noChangeAspect="1"/>
          </p:cNvPicPr>
          <p:nvPr/>
        </p:nvPicPr>
        <p:blipFill>
          <a:blip r:embed="rId3"/>
          <a:stretch>
            <a:fillRect/>
          </a:stretch>
        </p:blipFill>
        <p:spPr>
          <a:xfrm>
            <a:off x="1088707" y="1082641"/>
            <a:ext cx="10515600" cy="5547486"/>
          </a:xfrm>
          <a:prstGeom prst="rect">
            <a:avLst/>
          </a:prstGeom>
        </p:spPr>
      </p:pic>
      <p:sp>
        <p:nvSpPr>
          <p:cNvPr id="4" name="TextBox 3">
            <a:extLst>
              <a:ext uri="{FF2B5EF4-FFF2-40B4-BE49-F238E27FC236}">
                <a16:creationId xmlns:a16="http://schemas.microsoft.com/office/drawing/2014/main" id="{FF243871-D536-436B-B479-F9C3BB84D63A}"/>
              </a:ext>
            </a:extLst>
          </p:cNvPr>
          <p:cNvSpPr txBox="1"/>
          <p:nvPr/>
        </p:nvSpPr>
        <p:spPr>
          <a:xfrm>
            <a:off x="11815948" y="0"/>
            <a:ext cx="506681"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91950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p:txBody>
          <a:bodyPr/>
          <a:lstStyle/>
          <a:p>
            <a:r>
              <a:rPr lang="en-US" b="1" dirty="0"/>
              <a:t>Nitroaromatic reduction in anaerobic environment  </a:t>
            </a:r>
          </a:p>
        </p:txBody>
      </p:sp>
      <p:pic>
        <p:nvPicPr>
          <p:cNvPr id="6" name="Content Placeholder 5">
            <a:extLst>
              <a:ext uri="{FF2B5EF4-FFF2-40B4-BE49-F238E27FC236}">
                <a16:creationId xmlns:a16="http://schemas.microsoft.com/office/drawing/2014/main" id="{8DA0DAA2-7C52-425F-BF66-74DDD88674B5}"/>
              </a:ext>
            </a:extLst>
          </p:cNvPr>
          <p:cNvPicPr>
            <a:picLocks noGrp="1" noChangeAspect="1"/>
          </p:cNvPicPr>
          <p:nvPr>
            <p:ph idx="1"/>
          </p:nvPr>
        </p:nvPicPr>
        <p:blipFill>
          <a:blip r:embed="rId3"/>
          <a:stretch>
            <a:fillRect/>
          </a:stretch>
        </p:blipFill>
        <p:spPr>
          <a:xfrm>
            <a:off x="1766133" y="2291216"/>
            <a:ext cx="2462968" cy="2275568"/>
          </a:xfrm>
        </p:spPr>
      </p:pic>
      <p:pic>
        <p:nvPicPr>
          <p:cNvPr id="5" name="Picture 4">
            <a:extLst>
              <a:ext uri="{FF2B5EF4-FFF2-40B4-BE49-F238E27FC236}">
                <a16:creationId xmlns:a16="http://schemas.microsoft.com/office/drawing/2014/main" id="{29E08456-1856-4144-9B7A-509CDDDB66D8}"/>
              </a:ext>
            </a:extLst>
          </p:cNvPr>
          <p:cNvPicPr>
            <a:picLocks noChangeAspect="1"/>
          </p:cNvPicPr>
          <p:nvPr/>
        </p:nvPicPr>
        <p:blipFill>
          <a:blip r:embed="rId4"/>
          <a:stretch>
            <a:fillRect/>
          </a:stretch>
        </p:blipFill>
        <p:spPr>
          <a:xfrm>
            <a:off x="404812" y="5303520"/>
            <a:ext cx="11382375" cy="1371600"/>
          </a:xfrm>
          <a:prstGeom prst="rect">
            <a:avLst/>
          </a:prstGeom>
        </p:spPr>
      </p:pic>
      <p:sp>
        <p:nvSpPr>
          <p:cNvPr id="7" name="TextBox 6">
            <a:extLst>
              <a:ext uri="{FF2B5EF4-FFF2-40B4-BE49-F238E27FC236}">
                <a16:creationId xmlns:a16="http://schemas.microsoft.com/office/drawing/2014/main" id="{66B33DBE-CC70-41B0-B721-7C7B87A970B4}"/>
              </a:ext>
            </a:extLst>
          </p:cNvPr>
          <p:cNvSpPr txBox="1"/>
          <p:nvPr/>
        </p:nvSpPr>
        <p:spPr>
          <a:xfrm>
            <a:off x="2386550" y="2291216"/>
            <a:ext cx="701040" cy="584775"/>
          </a:xfrm>
          <a:prstGeom prst="rect">
            <a:avLst/>
          </a:prstGeom>
          <a:solidFill>
            <a:schemeClr val="bg1"/>
          </a:solidFill>
        </p:spPr>
        <p:txBody>
          <a:bodyPr wrap="square" rtlCol="0">
            <a:spAutoFit/>
          </a:bodyPr>
          <a:lstStyle/>
          <a:p>
            <a:r>
              <a:rPr lang="en-US" sz="3200" dirty="0"/>
              <a:t>R</a:t>
            </a:r>
            <a:endParaRPr lang="en-US" sz="2400" dirty="0"/>
          </a:p>
        </p:txBody>
      </p:sp>
      <p:pic>
        <p:nvPicPr>
          <p:cNvPr id="10" name="Content Placeholder 5">
            <a:extLst>
              <a:ext uri="{FF2B5EF4-FFF2-40B4-BE49-F238E27FC236}">
                <a16:creationId xmlns:a16="http://schemas.microsoft.com/office/drawing/2014/main" id="{F3EED694-1FEA-4E1C-A59D-C8D2E2F21F1E}"/>
              </a:ext>
            </a:extLst>
          </p:cNvPr>
          <p:cNvPicPr>
            <a:picLocks noChangeAspect="1"/>
          </p:cNvPicPr>
          <p:nvPr/>
        </p:nvPicPr>
        <p:blipFill>
          <a:blip r:embed="rId3"/>
          <a:stretch>
            <a:fillRect/>
          </a:stretch>
        </p:blipFill>
        <p:spPr>
          <a:xfrm>
            <a:off x="7510036" y="2291216"/>
            <a:ext cx="2462968" cy="2275568"/>
          </a:xfrm>
          <a:prstGeom prst="rect">
            <a:avLst/>
          </a:prstGeom>
        </p:spPr>
      </p:pic>
      <p:sp>
        <p:nvSpPr>
          <p:cNvPr id="12" name="TextBox 11">
            <a:extLst>
              <a:ext uri="{FF2B5EF4-FFF2-40B4-BE49-F238E27FC236}">
                <a16:creationId xmlns:a16="http://schemas.microsoft.com/office/drawing/2014/main" id="{AB75F3E0-74DF-4481-A4E9-BC4611842518}"/>
              </a:ext>
            </a:extLst>
          </p:cNvPr>
          <p:cNvSpPr txBox="1"/>
          <p:nvPr/>
        </p:nvSpPr>
        <p:spPr>
          <a:xfrm>
            <a:off x="8140963" y="2291216"/>
            <a:ext cx="701040" cy="584775"/>
          </a:xfrm>
          <a:prstGeom prst="rect">
            <a:avLst/>
          </a:prstGeom>
          <a:solidFill>
            <a:schemeClr val="bg1"/>
          </a:solidFill>
        </p:spPr>
        <p:txBody>
          <a:bodyPr wrap="square" rtlCol="0">
            <a:spAutoFit/>
          </a:bodyPr>
          <a:lstStyle/>
          <a:p>
            <a:r>
              <a:rPr lang="en-US" sz="3200" dirty="0"/>
              <a:t>R</a:t>
            </a:r>
            <a:endParaRPr lang="en-US" sz="2400" dirty="0"/>
          </a:p>
        </p:txBody>
      </p:sp>
      <p:cxnSp>
        <p:nvCxnSpPr>
          <p:cNvPr id="14" name="Straight Arrow Connector 13">
            <a:extLst>
              <a:ext uri="{FF2B5EF4-FFF2-40B4-BE49-F238E27FC236}">
                <a16:creationId xmlns:a16="http://schemas.microsoft.com/office/drawing/2014/main" id="{82E6B934-62EF-462A-8A4B-872D1890C152}"/>
              </a:ext>
            </a:extLst>
          </p:cNvPr>
          <p:cNvCxnSpPr/>
          <p:nvPr/>
        </p:nvCxnSpPr>
        <p:spPr>
          <a:xfrm>
            <a:off x="4229101" y="3626069"/>
            <a:ext cx="3033547" cy="0"/>
          </a:xfrm>
          <a:prstGeom prst="straightConnector1">
            <a:avLst/>
          </a:prstGeom>
          <a:ln w="4762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1F6C951-FBDA-455D-886F-01FDAA7FE088}"/>
                  </a:ext>
                </a:extLst>
              </p:cNvPr>
              <p:cNvSpPr txBox="1"/>
              <p:nvPr/>
            </p:nvSpPr>
            <p:spPr>
              <a:xfrm>
                <a:off x="5354320" y="3058160"/>
                <a:ext cx="7416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𝒆</m:t>
                          </m:r>
                        </m:e>
                        <m:sup>
                          <m:r>
                            <a:rPr lang="en-US" sz="2400" b="1" i="1" dirty="0" smtClean="0">
                              <a:latin typeface="Cambria Math" panose="02040503050406030204" pitchFamily="18" charset="0"/>
                            </a:rPr>
                            <m:t>−</m:t>
                          </m:r>
                        </m:sup>
                      </m:sSup>
                    </m:oMath>
                  </m:oMathPara>
                </a14:m>
                <a:endParaRPr lang="en-US" b="1" dirty="0"/>
              </a:p>
            </p:txBody>
          </p:sp>
        </mc:Choice>
        <mc:Fallback xmlns="">
          <p:sp>
            <p:nvSpPr>
              <p:cNvPr id="15" name="TextBox 14">
                <a:extLst>
                  <a:ext uri="{FF2B5EF4-FFF2-40B4-BE49-F238E27FC236}">
                    <a16:creationId xmlns:a16="http://schemas.microsoft.com/office/drawing/2014/main" id="{91F6C951-FBDA-455D-886F-01FDAA7FE088}"/>
                  </a:ext>
                </a:extLst>
              </p:cNvPr>
              <p:cNvSpPr txBox="1">
                <a:spLocks noRot="1" noChangeAspect="1" noMove="1" noResize="1" noEditPoints="1" noAdjustHandles="1" noChangeArrowheads="1" noChangeShapeType="1" noTextEdit="1"/>
              </p:cNvSpPr>
              <p:nvPr/>
            </p:nvSpPr>
            <p:spPr>
              <a:xfrm>
                <a:off x="5354320" y="3058160"/>
                <a:ext cx="741680"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C619A2C-D51C-4010-A2E4-B6C70CEA9207}"/>
                  </a:ext>
                </a:extLst>
              </p:cNvPr>
              <p:cNvSpPr txBox="1"/>
              <p:nvPr/>
            </p:nvSpPr>
            <p:spPr>
              <a:xfrm>
                <a:off x="9123680" y="2967335"/>
                <a:ext cx="676604"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NH</m:t>
                          </m:r>
                        </m:e>
                        <m:sub>
                          <m:r>
                            <a:rPr lang="en-US" sz="2400" b="0" i="0" smtClean="0">
                              <a:latin typeface="Cambria Math" panose="02040503050406030204" pitchFamily="18" charset="0"/>
                            </a:rPr>
                            <m:t>2</m:t>
                          </m:r>
                        </m:sub>
                      </m:sSub>
                    </m:oMath>
                  </m:oMathPara>
                </a14:m>
                <a:endParaRPr lang="en-US" dirty="0">
                  <a:latin typeface="Abadi" panose="020B0604020202020204" pitchFamily="34" charset="0"/>
                </a:endParaRPr>
              </a:p>
            </p:txBody>
          </p:sp>
        </mc:Choice>
        <mc:Fallback xmlns="">
          <p:sp>
            <p:nvSpPr>
              <p:cNvPr id="16" name="TextBox 15">
                <a:extLst>
                  <a:ext uri="{FF2B5EF4-FFF2-40B4-BE49-F238E27FC236}">
                    <a16:creationId xmlns:a16="http://schemas.microsoft.com/office/drawing/2014/main" id="{1C619A2C-D51C-4010-A2E4-B6C70CEA9207}"/>
                  </a:ext>
                </a:extLst>
              </p:cNvPr>
              <p:cNvSpPr txBox="1">
                <a:spLocks noRot="1" noChangeAspect="1" noMove="1" noResize="1" noEditPoints="1" noAdjustHandles="1" noChangeArrowheads="1" noChangeShapeType="1" noTextEdit="1"/>
              </p:cNvSpPr>
              <p:nvPr/>
            </p:nvSpPr>
            <p:spPr>
              <a:xfrm>
                <a:off x="9123680" y="2967335"/>
                <a:ext cx="676604" cy="461665"/>
              </a:xfrm>
              <a:prstGeom prst="rect">
                <a:avLst/>
              </a:prstGeom>
              <a:blipFill>
                <a:blip r:embed="rId6"/>
                <a:stretch>
                  <a:fillRect l="-2703" r="-4505" b="-1316"/>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3E409F0E-B820-4AF7-9BEF-7223F4E9A7F6}"/>
              </a:ext>
            </a:extLst>
          </p:cNvPr>
          <p:cNvSpPr txBox="1"/>
          <p:nvPr/>
        </p:nvSpPr>
        <p:spPr>
          <a:xfrm>
            <a:off x="1259840" y="4653280"/>
            <a:ext cx="9072880" cy="369332"/>
          </a:xfrm>
          <a:prstGeom prst="rect">
            <a:avLst/>
          </a:prstGeom>
          <a:noFill/>
        </p:spPr>
        <p:txBody>
          <a:bodyPr wrap="square" rtlCol="0">
            <a:spAutoFit/>
          </a:bodyPr>
          <a:lstStyle/>
          <a:p>
            <a:r>
              <a:rPr lang="en-US" dirty="0"/>
              <a:t> </a:t>
            </a:r>
          </a:p>
        </p:txBody>
      </p:sp>
      <p:pic>
        <p:nvPicPr>
          <p:cNvPr id="18" name="Imagem 2">
            <a:extLst>
              <a:ext uri="{FF2B5EF4-FFF2-40B4-BE49-F238E27FC236}">
                <a16:creationId xmlns:a16="http://schemas.microsoft.com/office/drawing/2014/main" id="{4D175A8C-3164-4DC1-A27A-F4B67DBF9D2D}"/>
              </a:ext>
            </a:extLst>
          </p:cNvPr>
          <p:cNvPicPr>
            <a:picLocks noChangeAspect="1"/>
          </p:cNvPicPr>
          <p:nvPr/>
        </p:nvPicPr>
        <p:blipFill rotWithShape="1">
          <a:blip r:embed="rId7"/>
          <a:srcRect l="70396" b="62695"/>
          <a:stretch/>
        </p:blipFill>
        <p:spPr>
          <a:xfrm>
            <a:off x="5796280" y="1786427"/>
            <a:ext cx="1648569" cy="1009578"/>
          </a:xfrm>
          <a:prstGeom prst="rect">
            <a:avLst/>
          </a:prstGeom>
        </p:spPr>
      </p:pic>
      <p:pic>
        <p:nvPicPr>
          <p:cNvPr id="20" name="Picture 19">
            <a:extLst>
              <a:ext uri="{FF2B5EF4-FFF2-40B4-BE49-F238E27FC236}">
                <a16:creationId xmlns:a16="http://schemas.microsoft.com/office/drawing/2014/main" id="{2336732E-A65C-405A-A708-C0D08361B909}"/>
              </a:ext>
            </a:extLst>
          </p:cNvPr>
          <p:cNvPicPr>
            <a:picLocks noChangeAspect="1"/>
          </p:cNvPicPr>
          <p:nvPr/>
        </p:nvPicPr>
        <p:blipFill>
          <a:blip r:embed="rId8"/>
          <a:stretch>
            <a:fillRect/>
          </a:stretch>
        </p:blipFill>
        <p:spPr>
          <a:xfrm>
            <a:off x="1506440" y="5788562"/>
            <a:ext cx="3162300" cy="800100"/>
          </a:xfrm>
          <a:prstGeom prst="rect">
            <a:avLst/>
          </a:prstGeom>
        </p:spPr>
      </p:pic>
      <p:sp>
        <p:nvSpPr>
          <p:cNvPr id="19" name="TextBox 18">
            <a:extLst>
              <a:ext uri="{FF2B5EF4-FFF2-40B4-BE49-F238E27FC236}">
                <a16:creationId xmlns:a16="http://schemas.microsoft.com/office/drawing/2014/main" id="{98E1097B-376E-437D-9DA4-90FB76467E48}"/>
              </a:ext>
            </a:extLst>
          </p:cNvPr>
          <p:cNvSpPr txBox="1"/>
          <p:nvPr/>
        </p:nvSpPr>
        <p:spPr>
          <a:xfrm>
            <a:off x="11815948" y="0"/>
            <a:ext cx="506681"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94367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a:xfrm>
            <a:off x="202404" y="194034"/>
            <a:ext cx="11989595" cy="1325563"/>
          </a:xfrm>
        </p:spPr>
        <p:txBody>
          <a:bodyPr/>
          <a:lstStyle/>
          <a:p>
            <a:r>
              <a:rPr lang="en-US" b="1" dirty="0"/>
              <a:t>Natural Organic Matter (NOM) contains Quinones  </a:t>
            </a:r>
          </a:p>
        </p:txBody>
      </p:sp>
      <p:pic>
        <p:nvPicPr>
          <p:cNvPr id="7" name="Content Placeholder 6">
            <a:extLst>
              <a:ext uri="{FF2B5EF4-FFF2-40B4-BE49-F238E27FC236}">
                <a16:creationId xmlns:a16="http://schemas.microsoft.com/office/drawing/2014/main" id="{6E6502BC-AE9B-47ED-888E-732D4609D540}"/>
              </a:ext>
            </a:extLst>
          </p:cNvPr>
          <p:cNvPicPr>
            <a:picLocks noGrp="1" noChangeAspect="1"/>
          </p:cNvPicPr>
          <p:nvPr>
            <p:ph idx="1"/>
          </p:nvPr>
        </p:nvPicPr>
        <p:blipFill>
          <a:blip r:embed="rId3"/>
          <a:stretch>
            <a:fillRect/>
          </a:stretch>
        </p:blipFill>
        <p:spPr>
          <a:xfrm>
            <a:off x="467999" y="1785275"/>
            <a:ext cx="11256000" cy="4199354"/>
          </a:xfrm>
        </p:spPr>
      </p:pic>
      <p:pic>
        <p:nvPicPr>
          <p:cNvPr id="5" name="Picture 4">
            <a:extLst>
              <a:ext uri="{FF2B5EF4-FFF2-40B4-BE49-F238E27FC236}">
                <a16:creationId xmlns:a16="http://schemas.microsoft.com/office/drawing/2014/main" id="{29E08456-1856-4144-9B7A-509CDDDB66D8}"/>
              </a:ext>
            </a:extLst>
          </p:cNvPr>
          <p:cNvPicPr>
            <a:picLocks noChangeAspect="1"/>
          </p:cNvPicPr>
          <p:nvPr/>
        </p:nvPicPr>
        <p:blipFill>
          <a:blip r:embed="rId4"/>
          <a:stretch>
            <a:fillRect/>
          </a:stretch>
        </p:blipFill>
        <p:spPr>
          <a:xfrm>
            <a:off x="404812" y="5303520"/>
            <a:ext cx="11382375" cy="1371600"/>
          </a:xfrm>
          <a:prstGeom prst="rect">
            <a:avLst/>
          </a:prstGeom>
        </p:spPr>
      </p:pic>
      <p:pic>
        <p:nvPicPr>
          <p:cNvPr id="6" name="Picture 5">
            <a:extLst>
              <a:ext uri="{FF2B5EF4-FFF2-40B4-BE49-F238E27FC236}">
                <a16:creationId xmlns:a16="http://schemas.microsoft.com/office/drawing/2014/main" id="{36C2C44F-D2C4-4130-B297-A54E099EF21D}"/>
              </a:ext>
            </a:extLst>
          </p:cNvPr>
          <p:cNvPicPr>
            <a:picLocks noChangeAspect="1"/>
          </p:cNvPicPr>
          <p:nvPr/>
        </p:nvPicPr>
        <p:blipFill>
          <a:blip r:embed="rId5"/>
          <a:stretch>
            <a:fillRect/>
          </a:stretch>
        </p:blipFill>
        <p:spPr>
          <a:xfrm>
            <a:off x="1561585" y="5776913"/>
            <a:ext cx="3162300" cy="800100"/>
          </a:xfrm>
          <a:prstGeom prst="rect">
            <a:avLst/>
          </a:prstGeom>
        </p:spPr>
      </p:pic>
      <p:sp>
        <p:nvSpPr>
          <p:cNvPr id="8" name="TextBox 7">
            <a:extLst>
              <a:ext uri="{FF2B5EF4-FFF2-40B4-BE49-F238E27FC236}">
                <a16:creationId xmlns:a16="http://schemas.microsoft.com/office/drawing/2014/main" id="{F9CAB0F9-F9C4-40D6-8604-5991D236E7EF}"/>
              </a:ext>
            </a:extLst>
          </p:cNvPr>
          <p:cNvSpPr txBox="1"/>
          <p:nvPr/>
        </p:nvSpPr>
        <p:spPr>
          <a:xfrm>
            <a:off x="11859916" y="0"/>
            <a:ext cx="418745"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117746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a:xfrm>
            <a:off x="838199" y="280987"/>
            <a:ext cx="10515600" cy="1325563"/>
          </a:xfrm>
        </p:spPr>
        <p:txBody>
          <a:bodyPr/>
          <a:lstStyle/>
          <a:p>
            <a:r>
              <a:rPr lang="en-US" b="1" dirty="0"/>
              <a:t>Nitroaromatic reduction via Quinones </a:t>
            </a:r>
          </a:p>
        </p:txBody>
      </p:sp>
      <p:pic>
        <p:nvPicPr>
          <p:cNvPr id="8" name="Content Placeholder 7">
            <a:extLst>
              <a:ext uri="{FF2B5EF4-FFF2-40B4-BE49-F238E27FC236}">
                <a16:creationId xmlns:a16="http://schemas.microsoft.com/office/drawing/2014/main" id="{858C14A0-27A0-4415-8AA7-518691A061E8}"/>
              </a:ext>
            </a:extLst>
          </p:cNvPr>
          <p:cNvPicPr>
            <a:picLocks noGrp="1" noChangeAspect="1"/>
          </p:cNvPicPr>
          <p:nvPr>
            <p:ph idx="1"/>
          </p:nvPr>
        </p:nvPicPr>
        <p:blipFill>
          <a:blip r:embed="rId3"/>
          <a:stretch>
            <a:fillRect/>
          </a:stretch>
        </p:blipFill>
        <p:spPr>
          <a:xfrm>
            <a:off x="2869341" y="1462087"/>
            <a:ext cx="6057900" cy="3933825"/>
          </a:xfrm>
        </p:spPr>
      </p:pic>
      <p:pic>
        <p:nvPicPr>
          <p:cNvPr id="5" name="Picture 4">
            <a:extLst>
              <a:ext uri="{FF2B5EF4-FFF2-40B4-BE49-F238E27FC236}">
                <a16:creationId xmlns:a16="http://schemas.microsoft.com/office/drawing/2014/main" id="{29E08456-1856-4144-9B7A-509CDDDB66D8}"/>
              </a:ext>
            </a:extLst>
          </p:cNvPr>
          <p:cNvPicPr>
            <a:picLocks noChangeAspect="1"/>
          </p:cNvPicPr>
          <p:nvPr/>
        </p:nvPicPr>
        <p:blipFill>
          <a:blip r:embed="rId4"/>
          <a:stretch>
            <a:fillRect/>
          </a:stretch>
        </p:blipFill>
        <p:spPr>
          <a:xfrm>
            <a:off x="404812" y="5303520"/>
            <a:ext cx="11382375" cy="1371600"/>
          </a:xfrm>
          <a:prstGeom prst="rect">
            <a:avLst/>
          </a:prstGeom>
        </p:spPr>
      </p:pic>
      <p:pic>
        <p:nvPicPr>
          <p:cNvPr id="6" name="Picture 5">
            <a:extLst>
              <a:ext uri="{FF2B5EF4-FFF2-40B4-BE49-F238E27FC236}">
                <a16:creationId xmlns:a16="http://schemas.microsoft.com/office/drawing/2014/main" id="{28267881-9736-48F0-89CF-3EC2AC37AE50}"/>
              </a:ext>
            </a:extLst>
          </p:cNvPr>
          <p:cNvPicPr>
            <a:picLocks noChangeAspect="1"/>
          </p:cNvPicPr>
          <p:nvPr/>
        </p:nvPicPr>
        <p:blipFill>
          <a:blip r:embed="rId5"/>
          <a:stretch>
            <a:fillRect/>
          </a:stretch>
        </p:blipFill>
        <p:spPr>
          <a:xfrm>
            <a:off x="1549228" y="5776913"/>
            <a:ext cx="3162300" cy="800100"/>
          </a:xfrm>
          <a:prstGeom prst="rect">
            <a:avLst/>
          </a:prstGeom>
        </p:spPr>
      </p:pic>
      <p:sp>
        <p:nvSpPr>
          <p:cNvPr id="7" name="TextBox 6">
            <a:extLst>
              <a:ext uri="{FF2B5EF4-FFF2-40B4-BE49-F238E27FC236}">
                <a16:creationId xmlns:a16="http://schemas.microsoft.com/office/drawing/2014/main" id="{E209346F-00F8-4318-A6E6-E7B71B35F9C5}"/>
              </a:ext>
            </a:extLst>
          </p:cNvPr>
          <p:cNvSpPr txBox="1"/>
          <p:nvPr/>
        </p:nvSpPr>
        <p:spPr>
          <a:xfrm>
            <a:off x="11815948" y="0"/>
            <a:ext cx="506681"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153683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a:xfrm>
            <a:off x="838200" y="315698"/>
            <a:ext cx="10515600" cy="1325563"/>
          </a:xfrm>
        </p:spPr>
        <p:txBody>
          <a:bodyPr/>
          <a:lstStyle/>
          <a:p>
            <a:r>
              <a:rPr lang="en-US" b="1" dirty="0"/>
              <a:t>Experimental Oxidation of Quinones (AQDS)</a:t>
            </a:r>
          </a:p>
        </p:txBody>
      </p:sp>
      <p:pic>
        <p:nvPicPr>
          <p:cNvPr id="6" name="Picture 5">
            <a:extLst>
              <a:ext uri="{FF2B5EF4-FFF2-40B4-BE49-F238E27FC236}">
                <a16:creationId xmlns:a16="http://schemas.microsoft.com/office/drawing/2014/main" id="{6E4822FF-13BE-49A9-9E79-B44AEFE726AE}"/>
              </a:ext>
            </a:extLst>
          </p:cNvPr>
          <p:cNvPicPr>
            <a:picLocks noChangeAspect="1"/>
          </p:cNvPicPr>
          <p:nvPr/>
        </p:nvPicPr>
        <p:blipFill>
          <a:blip r:embed="rId3"/>
          <a:stretch>
            <a:fillRect/>
          </a:stretch>
        </p:blipFill>
        <p:spPr>
          <a:xfrm>
            <a:off x="1908586" y="1542406"/>
            <a:ext cx="7890321" cy="4827497"/>
          </a:xfrm>
          <a:prstGeom prst="rect">
            <a:avLst/>
          </a:prstGeom>
        </p:spPr>
      </p:pic>
      <p:sp>
        <p:nvSpPr>
          <p:cNvPr id="5" name="TextBox 4">
            <a:extLst>
              <a:ext uri="{FF2B5EF4-FFF2-40B4-BE49-F238E27FC236}">
                <a16:creationId xmlns:a16="http://schemas.microsoft.com/office/drawing/2014/main" id="{FE703960-CC66-4472-BD8C-5405BD4CF505}"/>
              </a:ext>
            </a:extLst>
          </p:cNvPr>
          <p:cNvSpPr txBox="1"/>
          <p:nvPr/>
        </p:nvSpPr>
        <p:spPr>
          <a:xfrm>
            <a:off x="11815948" y="0"/>
            <a:ext cx="506681"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52443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a:xfrm>
            <a:off x="1236063" y="184943"/>
            <a:ext cx="10515600" cy="1325563"/>
          </a:xfrm>
        </p:spPr>
        <p:txBody>
          <a:bodyPr/>
          <a:lstStyle/>
          <a:p>
            <a:r>
              <a:rPr lang="en-US" b="1" dirty="0"/>
              <a:t>Biotic (biological) reaction necessary </a:t>
            </a:r>
          </a:p>
        </p:txBody>
      </p:sp>
      <p:sp>
        <p:nvSpPr>
          <p:cNvPr id="3" name="Content Placeholder 2">
            <a:extLst>
              <a:ext uri="{FF2B5EF4-FFF2-40B4-BE49-F238E27FC236}">
                <a16:creationId xmlns:a16="http://schemas.microsoft.com/office/drawing/2014/main" id="{D89CA39D-99D9-40FE-B153-E68B283F6398}"/>
              </a:ext>
            </a:extLst>
          </p:cNvPr>
          <p:cNvSpPr>
            <a:spLocks noGrp="1"/>
          </p:cNvSpPr>
          <p:nvPr>
            <p:ph idx="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29E08456-1856-4144-9B7A-509CDDDB66D8}"/>
              </a:ext>
            </a:extLst>
          </p:cNvPr>
          <p:cNvPicPr>
            <a:picLocks noChangeAspect="1"/>
          </p:cNvPicPr>
          <p:nvPr/>
        </p:nvPicPr>
        <p:blipFill>
          <a:blip r:embed="rId3"/>
          <a:stretch>
            <a:fillRect/>
          </a:stretch>
        </p:blipFill>
        <p:spPr>
          <a:xfrm>
            <a:off x="404812" y="5303520"/>
            <a:ext cx="11382375" cy="1371600"/>
          </a:xfrm>
          <a:prstGeom prst="rect">
            <a:avLst/>
          </a:prstGeom>
        </p:spPr>
      </p:pic>
      <p:pic>
        <p:nvPicPr>
          <p:cNvPr id="6" name="Picture 5">
            <a:extLst>
              <a:ext uri="{FF2B5EF4-FFF2-40B4-BE49-F238E27FC236}">
                <a16:creationId xmlns:a16="http://schemas.microsoft.com/office/drawing/2014/main" id="{E701FD01-619A-4961-8450-E5BEC80827A8}"/>
              </a:ext>
            </a:extLst>
          </p:cNvPr>
          <p:cNvPicPr>
            <a:picLocks noChangeAspect="1"/>
          </p:cNvPicPr>
          <p:nvPr/>
        </p:nvPicPr>
        <p:blipFill>
          <a:blip r:embed="rId4"/>
          <a:stretch>
            <a:fillRect/>
          </a:stretch>
        </p:blipFill>
        <p:spPr>
          <a:xfrm>
            <a:off x="1499801" y="5776913"/>
            <a:ext cx="3162300" cy="800100"/>
          </a:xfrm>
          <a:prstGeom prst="rect">
            <a:avLst/>
          </a:prstGeom>
        </p:spPr>
      </p:pic>
      <p:pic>
        <p:nvPicPr>
          <p:cNvPr id="8" name="Picture 7">
            <a:extLst>
              <a:ext uri="{FF2B5EF4-FFF2-40B4-BE49-F238E27FC236}">
                <a16:creationId xmlns:a16="http://schemas.microsoft.com/office/drawing/2014/main" id="{04207C35-4498-4951-899D-AD4B21B8AEEC}"/>
              </a:ext>
            </a:extLst>
          </p:cNvPr>
          <p:cNvPicPr>
            <a:picLocks noChangeAspect="1"/>
          </p:cNvPicPr>
          <p:nvPr/>
        </p:nvPicPr>
        <p:blipFill>
          <a:blip r:embed="rId5"/>
          <a:stretch>
            <a:fillRect/>
          </a:stretch>
        </p:blipFill>
        <p:spPr>
          <a:xfrm>
            <a:off x="964212" y="1195387"/>
            <a:ext cx="9991725" cy="4467225"/>
          </a:xfrm>
          <a:prstGeom prst="rect">
            <a:avLst/>
          </a:prstGeom>
        </p:spPr>
      </p:pic>
      <p:sp>
        <p:nvSpPr>
          <p:cNvPr id="10" name="TextBox 9">
            <a:extLst>
              <a:ext uri="{FF2B5EF4-FFF2-40B4-BE49-F238E27FC236}">
                <a16:creationId xmlns:a16="http://schemas.microsoft.com/office/drawing/2014/main" id="{605341A1-F0DF-49AA-A2AA-786011DB4AD0}"/>
              </a:ext>
            </a:extLst>
          </p:cNvPr>
          <p:cNvSpPr txBox="1"/>
          <p:nvPr/>
        </p:nvSpPr>
        <p:spPr>
          <a:xfrm>
            <a:off x="566349" y="1574918"/>
            <a:ext cx="6098058" cy="461665"/>
          </a:xfrm>
          <a:prstGeom prst="rect">
            <a:avLst/>
          </a:prstGeom>
          <a:noFill/>
        </p:spPr>
        <p:txBody>
          <a:bodyPr wrap="square">
            <a:spAutoFit/>
          </a:bodyPr>
          <a:lstStyle/>
          <a:p>
            <a:r>
              <a:rPr lang="en-US" sz="2400" i="1" dirty="0" err="1"/>
              <a:t>Geobacter</a:t>
            </a:r>
            <a:r>
              <a:rPr lang="en-US" sz="2400" i="1" dirty="0"/>
              <a:t> </a:t>
            </a:r>
            <a:r>
              <a:rPr lang="en-US" sz="2400" i="1" dirty="0" err="1"/>
              <a:t>anodireducens</a:t>
            </a:r>
            <a:endParaRPr lang="en-US" sz="2400" i="1" dirty="0"/>
          </a:p>
        </p:txBody>
      </p:sp>
      <p:sp>
        <p:nvSpPr>
          <p:cNvPr id="9" name="TextBox 8">
            <a:extLst>
              <a:ext uri="{FF2B5EF4-FFF2-40B4-BE49-F238E27FC236}">
                <a16:creationId xmlns:a16="http://schemas.microsoft.com/office/drawing/2014/main" id="{94BEAFE6-C3FD-4144-81C5-2521D40820CF}"/>
              </a:ext>
            </a:extLst>
          </p:cNvPr>
          <p:cNvSpPr txBox="1"/>
          <p:nvPr/>
        </p:nvSpPr>
        <p:spPr>
          <a:xfrm>
            <a:off x="11815948" y="0"/>
            <a:ext cx="506681"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150233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A8F-0409-4E99-A6E4-35EC00C2E477}"/>
              </a:ext>
            </a:extLst>
          </p:cNvPr>
          <p:cNvSpPr>
            <a:spLocks noGrp="1"/>
          </p:cNvSpPr>
          <p:nvPr>
            <p:ph type="title"/>
          </p:nvPr>
        </p:nvSpPr>
        <p:spPr>
          <a:xfrm>
            <a:off x="838199" y="192131"/>
            <a:ext cx="10515600" cy="1325563"/>
          </a:xfrm>
        </p:spPr>
        <p:txBody>
          <a:bodyPr/>
          <a:lstStyle/>
          <a:p>
            <a:r>
              <a:rPr lang="en-US" b="1" dirty="0"/>
              <a:t>Experimental AQDS reduction   </a:t>
            </a:r>
          </a:p>
        </p:txBody>
      </p:sp>
      <p:pic>
        <p:nvPicPr>
          <p:cNvPr id="6" name="Content Placeholder 5">
            <a:extLst>
              <a:ext uri="{FF2B5EF4-FFF2-40B4-BE49-F238E27FC236}">
                <a16:creationId xmlns:a16="http://schemas.microsoft.com/office/drawing/2014/main" id="{78021A6C-1DC6-4008-9EB0-9B8652C6B7E4}"/>
              </a:ext>
            </a:extLst>
          </p:cNvPr>
          <p:cNvPicPr>
            <a:picLocks noGrp="1" noChangeAspect="1"/>
          </p:cNvPicPr>
          <p:nvPr>
            <p:ph idx="1"/>
          </p:nvPr>
        </p:nvPicPr>
        <p:blipFill>
          <a:blip r:embed="rId3"/>
          <a:stretch>
            <a:fillRect/>
          </a:stretch>
        </p:blipFill>
        <p:spPr>
          <a:xfrm>
            <a:off x="1838812" y="1383219"/>
            <a:ext cx="8514375" cy="4844586"/>
          </a:xfrm>
          <a:prstGeom prst="rect">
            <a:avLst/>
          </a:prstGeom>
        </p:spPr>
      </p:pic>
      <p:sp>
        <p:nvSpPr>
          <p:cNvPr id="4" name="TextBox 3">
            <a:extLst>
              <a:ext uri="{FF2B5EF4-FFF2-40B4-BE49-F238E27FC236}">
                <a16:creationId xmlns:a16="http://schemas.microsoft.com/office/drawing/2014/main" id="{676AC33A-6041-462E-B14E-54E6D9263C16}"/>
              </a:ext>
            </a:extLst>
          </p:cNvPr>
          <p:cNvSpPr txBox="1"/>
          <p:nvPr/>
        </p:nvSpPr>
        <p:spPr>
          <a:xfrm>
            <a:off x="11815948" y="0"/>
            <a:ext cx="506681"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1715006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89DC8834F1F84BB382D1401F124FAA" ma:contentTypeVersion="4" ma:contentTypeDescription="Create a new document." ma:contentTypeScope="" ma:versionID="8e1ce29b9ff646469621a95baf68a353">
  <xsd:schema xmlns:xsd="http://www.w3.org/2001/XMLSchema" xmlns:xs="http://www.w3.org/2001/XMLSchema" xmlns:p="http://schemas.microsoft.com/office/2006/metadata/properties" xmlns:ns3="39f863af-3c40-4afe-b629-38813239f569" targetNamespace="http://schemas.microsoft.com/office/2006/metadata/properties" ma:root="true" ma:fieldsID="62944afdf474966efb49e6db820cfb2b" ns3:_="">
    <xsd:import namespace="39f863af-3c40-4afe-b629-38813239f56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863af-3c40-4afe-b629-38813239f5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DEC0CE-E8D7-447E-A428-FBA0009FC25A}">
  <ds:schemaRefs>
    <ds:schemaRef ds:uri="http://schemas.microsoft.com/sharepoint/v3/contenttype/forms"/>
  </ds:schemaRefs>
</ds:datastoreItem>
</file>

<file path=customXml/itemProps2.xml><?xml version="1.0" encoding="utf-8"?>
<ds:datastoreItem xmlns:ds="http://schemas.openxmlformats.org/officeDocument/2006/customXml" ds:itemID="{30DFADE5-07A3-493F-8D34-97B515FAAA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f863af-3c40-4afe-b629-38813239f5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47D298-6173-4A91-A387-2D24C4950F4B}">
  <ds:schemaRef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schemas.microsoft.com/office/infopath/2007/PartnerControls"/>
    <ds:schemaRef ds:uri="39f863af-3c40-4afe-b629-38813239f569"/>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1469</TotalTime>
  <Words>635</Words>
  <Application>Microsoft Office PowerPoint</Application>
  <PresentationFormat>Widescreen</PresentationFormat>
  <Paragraphs>96</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Abadi</vt:lpstr>
      <vt:lpstr>Arial</vt:lpstr>
      <vt:lpstr>Calibri</vt:lpstr>
      <vt:lpstr>Calibri Light</vt:lpstr>
      <vt:lpstr>Cambria Math</vt:lpstr>
      <vt:lpstr>Times New Roman</vt:lpstr>
      <vt:lpstr>Office Theme</vt:lpstr>
      <vt:lpstr>Soil organic matter improving the bioremediation of insensitive munitions compounds</vt:lpstr>
      <vt:lpstr>What are insensitive munitions compounds (IMCs)? </vt:lpstr>
      <vt:lpstr>IMC’s in the environment </vt:lpstr>
      <vt:lpstr>Nitroaromatic reduction in anaerobic environment  </vt:lpstr>
      <vt:lpstr>Natural Organic Matter (NOM) contains Quinones  </vt:lpstr>
      <vt:lpstr>Nitroaromatic reduction via Quinones </vt:lpstr>
      <vt:lpstr>Experimental Oxidation of Quinones (AQDS)</vt:lpstr>
      <vt:lpstr>Biotic (biological) reaction necessary </vt:lpstr>
      <vt:lpstr>Experimental AQDS reduction   </vt:lpstr>
      <vt:lpstr>Confirming Total Reduction Process   </vt:lpstr>
      <vt:lpstr> Applying to Natural Organic Matter (NOM)</vt:lpstr>
      <vt:lpstr>Tested Nitroaromatics</vt:lpstr>
      <vt:lpstr>Experimentally using NOM for reduction  </vt:lpstr>
      <vt:lpstr>Take home messages   </vt:lpstr>
      <vt:lpstr>Acknowledgments</vt:lpstr>
      <vt:lpstr>References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organic matter improving the bioremediation of insensitive munitions compounds</dc:title>
  <dc:creator>Baker, Eliot J - (ejbaker)</dc:creator>
  <cp:lastModifiedBy>Baker, Eliot J - (ejbaker)</cp:lastModifiedBy>
  <cp:revision>9</cp:revision>
  <dcterms:created xsi:type="dcterms:W3CDTF">2022-03-28T05:21:42Z</dcterms:created>
  <dcterms:modified xsi:type="dcterms:W3CDTF">2022-04-09T06:26:05Z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0x0101007189DC8834F1F84BB382D1401F124FAA</vt:lpwstr>
  </property>
</Properties>
</file>